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7" r:id="rId2"/>
  </p:sldMasterIdLst>
  <p:notesMasterIdLst>
    <p:notesMasterId r:id="rId20"/>
  </p:notesMasterIdLst>
  <p:sldIdLst>
    <p:sldId id="256" r:id="rId3"/>
    <p:sldId id="273" r:id="rId4"/>
    <p:sldId id="259" r:id="rId5"/>
    <p:sldId id="274" r:id="rId6"/>
    <p:sldId id="279" r:id="rId7"/>
    <p:sldId id="261" r:id="rId8"/>
    <p:sldId id="257" r:id="rId9"/>
    <p:sldId id="285" r:id="rId10"/>
    <p:sldId id="276" r:id="rId11"/>
    <p:sldId id="260" r:id="rId12"/>
    <p:sldId id="275" r:id="rId13"/>
    <p:sldId id="277" r:id="rId14"/>
    <p:sldId id="283" r:id="rId15"/>
    <p:sldId id="270" r:id="rId16"/>
    <p:sldId id="281" r:id="rId17"/>
    <p:sldId id="280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AC071-7F8B-4953-8BAF-582C68635EEA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7D571-2F93-4C80-A376-703C8C0A8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5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06E28-7EBD-4156-BD93-366A2D1B0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472C41-194D-43F6-A852-9B03F67E4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940A-7E40-4629-83AE-E15427046BC8}" type="datetime1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63255-EFA7-4E50-9B1B-49B90F723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DCD5A-282B-4CF3-BC92-D36C1CEC3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7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9312-B431-449B-9D93-C5CB794D0B0A}" type="datetime1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1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405E-940F-4C46-8469-BD321A22E4C3}" type="datetime1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63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617DB-A2E2-4E51-AF45-3E8400C54A7B}" type="datetime1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80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568D-27EF-4C28-A9C3-20025935F753}" type="datetime1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3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347B-0DDA-4D7E-A52A-748C0F3E3AF5}" type="datetime1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1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4AE1-9EC2-4A7F-AF41-85ED9401DB90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8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0D29-14D1-47DA-AB65-19575C94E972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22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6F2DC0-2FAE-43B7-B28A-D925A98AC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83A3-6FBD-47E4-9B76-7CE41DA8DE77}" type="datetime1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8587A3-8E36-470A-8BD4-70D15646B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F7B62E-1337-48BE-8EAA-B4DF9E438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8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7E359-29A8-44DA-92AE-21E132659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8743A-4D49-450C-A5DA-CAC1227E8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D59D4-86DF-4D49-BDDC-5795D6D18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F8A06-2137-4468-A3A3-2A4208BF34BC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E0DAC-F056-4C27-A3C6-3AF89C09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D7034-D128-4675-BD61-15993D486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756F7-FE0B-4CA8-81B6-D718A82B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724D5-30EB-4FC0-AB8E-FFA590E6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123699-BDD3-4F45-A22E-729A3EC43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F45F8-4A3B-4829-943A-B6E28C29AE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97A866-C65A-4EC6-9EA1-D1B6A0304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5A7D4F-F2EE-4C93-89B3-08AA52949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8342-B61C-426E-A15E-B3533844ABFA}" type="datetime1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A28D7-8E69-4EFE-B065-27FC4B84F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1BCAF6-08BD-4F7E-AE14-7E695899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8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C52EF-3322-4626-991B-4905C04AD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BCE1B-70D0-4B6A-90F2-A2C2ADA97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453B5-9E4F-4E24-896F-1378B4B43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041E1-5EE9-47D3-8BF6-BC7863F5845C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03105-2C97-4310-87AB-F588407CB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0C22C-9457-40ED-B6BC-803C36A3E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4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72C73-8670-41F9-A76B-45D701885C18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0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A8EB-79F8-4DA9-882B-9D90A5E5D801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2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4C12F-1B67-4D85-B230-43BAE70DBD86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7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3509-D652-4FC2-A22F-C0DB51636B57}" type="datetime1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6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57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62DF8-946C-4366-9870-5D2B1B1EC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70A70-CB13-400C-8C3A-97E9125F8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574F7-E729-4BCC-B8C4-C6A0E0F4F1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4064-E26C-421C-B051-5F7081A18C5A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88610-ED0B-43E0-A5FE-1AFE99544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01680-3064-49EF-B113-701E9ECD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7E03B-FF9D-4536-B0A6-2321B9DE8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7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49" r:id="rId3"/>
    <p:sldLayoutId id="2147483653" r:id="rId4"/>
    <p:sldLayoutId id="2147483650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57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8539B-6664-45A7-9500-3D5BFCE37253}" type="datetime1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WESTERN MICHIGAN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91D11-C209-4572-BB1C-A0DFE59D8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3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emf"/><Relationship Id="rId18" Type="http://schemas.openxmlformats.org/officeDocument/2006/relationships/image" Target="../media/image43.emf"/><Relationship Id="rId3" Type="http://schemas.openxmlformats.org/officeDocument/2006/relationships/image" Target="../media/image28.emf"/><Relationship Id="rId21" Type="http://schemas.openxmlformats.org/officeDocument/2006/relationships/image" Target="../media/image46.PNG"/><Relationship Id="rId7" Type="http://schemas.openxmlformats.org/officeDocument/2006/relationships/image" Target="../media/image32.emf"/><Relationship Id="rId12" Type="http://schemas.openxmlformats.org/officeDocument/2006/relationships/image" Target="../media/image37.emf"/><Relationship Id="rId17" Type="http://schemas.openxmlformats.org/officeDocument/2006/relationships/image" Target="../media/image42.emf"/><Relationship Id="rId2" Type="http://schemas.openxmlformats.org/officeDocument/2006/relationships/image" Target="../media/image27.PNG"/><Relationship Id="rId16" Type="http://schemas.openxmlformats.org/officeDocument/2006/relationships/image" Target="../media/image41.emf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11" Type="http://schemas.openxmlformats.org/officeDocument/2006/relationships/image" Target="../media/image36.emf"/><Relationship Id="rId5" Type="http://schemas.openxmlformats.org/officeDocument/2006/relationships/image" Target="../media/image30.png"/><Relationship Id="rId15" Type="http://schemas.openxmlformats.org/officeDocument/2006/relationships/image" Target="../media/image40.emf"/><Relationship Id="rId10" Type="http://schemas.openxmlformats.org/officeDocument/2006/relationships/image" Target="../media/image35.emf"/><Relationship Id="rId19" Type="http://schemas.openxmlformats.org/officeDocument/2006/relationships/image" Target="../media/image44.png"/><Relationship Id="rId4" Type="http://schemas.openxmlformats.org/officeDocument/2006/relationships/image" Target="../media/image29.emf"/><Relationship Id="rId9" Type="http://schemas.openxmlformats.org/officeDocument/2006/relationships/image" Target="../media/image34.emf"/><Relationship Id="rId1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F47DBB-5234-46FA-BD5F-14D26CFD275D}"/>
              </a:ext>
            </a:extLst>
          </p:cNvPr>
          <p:cNvSpPr txBox="1"/>
          <p:nvPr/>
        </p:nvSpPr>
        <p:spPr>
          <a:xfrm>
            <a:off x="752963" y="4444884"/>
            <a:ext cx="7171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Principal Investigator:- Dr. Daniel Kujawski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C97F3-9616-4DD1-B286-91A3988D584F}"/>
              </a:ext>
            </a:extLst>
          </p:cNvPr>
          <p:cNvSpPr txBox="1"/>
          <p:nvPr/>
        </p:nvSpPr>
        <p:spPr>
          <a:xfrm>
            <a:off x="168492" y="837707"/>
            <a:ext cx="11855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sng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An Interactive Web-Based Tool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sng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for Fatigue Analysis and Life Prediction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F75F56-8CD2-45F6-A205-C279A1662854}"/>
              </a:ext>
            </a:extLst>
          </p:cNvPr>
          <p:cNvSpPr txBox="1"/>
          <p:nvPr/>
        </p:nvSpPr>
        <p:spPr>
          <a:xfrm>
            <a:off x="8825948" y="5060437"/>
            <a:ext cx="21675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Presenter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Suraj Nikam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0AD999-6ABA-4425-A257-6AF125433358}"/>
              </a:ext>
            </a:extLst>
          </p:cNvPr>
          <p:cNvSpPr txBox="1"/>
          <p:nvPr/>
        </p:nvSpPr>
        <p:spPr>
          <a:xfrm>
            <a:off x="2495937" y="2921168"/>
            <a:ext cx="8607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aramond" panose="02020404030301010803" pitchFamily="18" charset="0"/>
              </a:rPr>
              <a:t>	Mechanical and Aerospace Engineering</a:t>
            </a:r>
          </a:p>
          <a:p>
            <a:r>
              <a:rPr lang="en-US" sz="3200" dirty="0">
                <a:latin typeface="Garamond" panose="02020404030301010803" pitchFamily="18" charset="0"/>
              </a:rPr>
              <a:t> WESTERN MICHIGAN UNIVERSITY</a:t>
            </a:r>
            <a:endParaRPr lang="en-US" sz="1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65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318980-D5AE-44F6-A8CF-BAC232CB0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00" y="1046425"/>
            <a:ext cx="5614797" cy="51671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9B6B0F0B-862D-4FB8-9606-1C5C92B4DC0E}"/>
              </a:ext>
            </a:extLst>
          </p:cNvPr>
          <p:cNvSpPr/>
          <p:nvPr/>
        </p:nvSpPr>
        <p:spPr>
          <a:xfrm rot="6733608">
            <a:off x="423495" y="7426285"/>
            <a:ext cx="464721" cy="1874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0FD372-FDFD-44A5-BE4B-ED0E8FDBF9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38"/>
          <a:stretch/>
        </p:blipFill>
        <p:spPr>
          <a:xfrm>
            <a:off x="6095999" y="1046424"/>
            <a:ext cx="5099825" cy="51671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2C9CF1C0-3C77-441E-8B7C-5418A0541AD7}"/>
              </a:ext>
            </a:extLst>
          </p:cNvPr>
          <p:cNvSpPr/>
          <p:nvPr/>
        </p:nvSpPr>
        <p:spPr>
          <a:xfrm rot="6733608">
            <a:off x="575895" y="7578685"/>
            <a:ext cx="464721" cy="18744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39A374-A81B-4259-8E2F-A3CD0D719C42}"/>
              </a:ext>
            </a:extLst>
          </p:cNvPr>
          <p:cNvSpPr txBox="1"/>
          <p:nvPr/>
        </p:nvSpPr>
        <p:spPr>
          <a:xfrm>
            <a:off x="763379" y="368502"/>
            <a:ext cx="5820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</a:rPr>
              <a:t>Step 3: Loading Selection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64B32C-760A-4B88-9A03-06C97C0C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27336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2.22222E-6 L 0.03411 -0.66783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-3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88 0.01435 L 0.67317 -0.2175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-1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D0ADC537-79EF-43BC-BE6B-503F2CABF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86" y="949764"/>
            <a:ext cx="11326434" cy="54459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219BF-D4B8-4806-8EF6-F5B93232C3A5}"/>
              </a:ext>
            </a:extLst>
          </p:cNvPr>
          <p:cNvSpPr txBox="1"/>
          <p:nvPr/>
        </p:nvSpPr>
        <p:spPr>
          <a:xfrm>
            <a:off x="484986" y="323035"/>
            <a:ext cx="5275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</a:rPr>
              <a:t>Hysteresis loop &amp; Data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19DBE1-C1B7-4803-9357-E72C0E81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27304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29EC82-C2E9-4EEF-8699-ED730F6F8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05" y="1542103"/>
            <a:ext cx="3594572" cy="37737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9522E95B-797C-42BE-B28C-431C65575EBF}"/>
              </a:ext>
            </a:extLst>
          </p:cNvPr>
          <p:cNvSpPr/>
          <p:nvPr/>
        </p:nvSpPr>
        <p:spPr>
          <a:xfrm rot="7620548">
            <a:off x="2804462" y="7182743"/>
            <a:ext cx="522693" cy="28976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ky, map, text&#10;&#10;Description automatically generated">
            <a:extLst>
              <a:ext uri="{FF2B5EF4-FFF2-40B4-BE49-F238E27FC236}">
                <a16:creationId xmlns:a16="http://schemas.microsoft.com/office/drawing/2014/main" id="{2BEC0CDE-8FC4-4297-AFCE-38B63268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650" y="1035646"/>
            <a:ext cx="7461707" cy="50670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EFF227-AE79-4792-AD51-121C31D96C41}"/>
              </a:ext>
            </a:extLst>
          </p:cNvPr>
          <p:cNvSpPr txBox="1"/>
          <p:nvPr/>
        </p:nvSpPr>
        <p:spPr>
          <a:xfrm>
            <a:off x="420242" y="368502"/>
            <a:ext cx="6507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</a:rPr>
              <a:t>Step 4: Life Prediction Graph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05A08E-0892-4C19-ADCC-AC42C420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356149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2812 0.27592 L -0.12825 -0.6122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87" y="-4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893C911-0BD3-412C-B9C2-8F91B29F8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023599"/>
            <a:ext cx="5735509" cy="49293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90086C-EF60-443E-B10B-DBF25FEECF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023599"/>
            <a:ext cx="5735509" cy="4929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4E036A-75CE-4D4F-9005-F7C6BEF485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023601"/>
            <a:ext cx="5735509" cy="49293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AB1D5B-F757-41E8-8732-B41276BC82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91" y="1023601"/>
            <a:ext cx="5735509" cy="4929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69B705CB-22C0-4C18-AB80-57EA68FB0490}"/>
              </a:ext>
            </a:extLst>
          </p:cNvPr>
          <p:cNvSpPr/>
          <p:nvPr/>
        </p:nvSpPr>
        <p:spPr>
          <a:xfrm rot="18236613">
            <a:off x="335902" y="7044612"/>
            <a:ext cx="457200" cy="279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2ED7C6-A0B4-4CF0-8647-A55D6C1F4A0F}"/>
              </a:ext>
            </a:extLst>
          </p:cNvPr>
          <p:cNvSpPr txBox="1">
            <a:spLocks/>
          </p:cNvSpPr>
          <p:nvPr/>
        </p:nvSpPr>
        <p:spPr>
          <a:xfrm>
            <a:off x="-886555" y="333570"/>
            <a:ext cx="8229600" cy="1143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4000" b="1" dirty="0">
                <a:solidFill>
                  <a:schemeClr val="tx1"/>
                </a:solidFill>
                <a:latin typeface="Garamond" panose="02020404030301010803" pitchFamily="18" charset="0"/>
              </a:rPr>
              <a:t>      Example of block loading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F9DA22-49CE-4911-B7A3-B43646FF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832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8164 -0.28311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6" y="-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3B02ED1-22B6-426B-84B2-C3D966EE0428}"/>
              </a:ext>
            </a:extLst>
          </p:cNvPr>
          <p:cNvSpPr txBox="1"/>
          <p:nvPr/>
        </p:nvSpPr>
        <p:spPr>
          <a:xfrm>
            <a:off x="399226" y="1272342"/>
            <a:ext cx="4924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err="1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Palmgren</a:t>
            </a:r>
            <a:r>
              <a:rPr lang="en-US" sz="27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-Miner rule for the fully reversed variable amplitude loading.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7053EE-C651-4848-A54C-73D1F3D31342}"/>
              </a:ext>
            </a:extLst>
          </p:cNvPr>
          <p:cNvSpPr txBox="1"/>
          <p:nvPr/>
        </p:nvSpPr>
        <p:spPr>
          <a:xfrm>
            <a:off x="7162803" y="5780538"/>
            <a:ext cx="27907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Hysteresis loop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E35CAF-EB4A-4FD2-9138-DEA28A6F13FA}"/>
              </a:ext>
            </a:extLst>
          </p:cNvPr>
          <p:cNvSpPr txBox="1"/>
          <p:nvPr/>
        </p:nvSpPr>
        <p:spPr>
          <a:xfrm>
            <a:off x="1270113" y="5780538"/>
            <a:ext cx="28943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Repetitions to failure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CC1D2A-63A6-4745-BB62-7FED025E0DA1}"/>
              </a:ext>
            </a:extLst>
          </p:cNvPr>
          <p:cNvSpPr txBox="1"/>
          <p:nvPr/>
        </p:nvSpPr>
        <p:spPr>
          <a:xfrm>
            <a:off x="581465" y="254443"/>
            <a:ext cx="3440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>
                <a:latin typeface="Garamond" panose="02020404030301010803" pitchFamily="18" charset="0"/>
              </a:rPr>
              <a:t>Life Prediction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CD3CA2-8B11-4D29-B9D9-B78E1C759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3971503C-4E3F-436B-BFC1-074FA8AF7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18" y="962330"/>
            <a:ext cx="6298379" cy="48395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94D3D6-E94A-4D23-806E-353FC147D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04" y="2505686"/>
            <a:ext cx="2879427" cy="3296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44172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3" name="Picture 1202">
            <a:extLst>
              <a:ext uri="{FF2B5EF4-FFF2-40B4-BE49-F238E27FC236}">
                <a16:creationId xmlns:a16="http://schemas.microsoft.com/office/drawing/2014/main" id="{CD369D23-6D2E-4D98-B3A0-A2CBE7F0C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00" y="3236373"/>
            <a:ext cx="437046" cy="2647619"/>
          </a:xfrm>
          <a:prstGeom prst="rect">
            <a:avLst/>
          </a:prstGeom>
        </p:spPr>
      </p:pic>
      <p:sp>
        <p:nvSpPr>
          <p:cNvPr id="4" name="AutoShape 3">
            <a:extLst>
              <a:ext uri="{FF2B5EF4-FFF2-40B4-BE49-F238E27FC236}">
                <a16:creationId xmlns:a16="http://schemas.microsoft.com/office/drawing/2014/main" id="{A1DB57D4-AE63-4F52-8A25-E3EF1A9E9FEC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51807" y="51099"/>
            <a:ext cx="11410950" cy="63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4D609BA-7F74-4F64-98A8-0CE9AAFB2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6138" y="1111250"/>
            <a:ext cx="3829050" cy="290513"/>
          </a:xfrm>
          <a:prstGeom prst="rect">
            <a:avLst/>
          </a:prstGeom>
          <a:solidFill>
            <a:srgbClr val="2F55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00382B2C-5879-4968-A014-AB3DD5F4B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1116013"/>
            <a:ext cx="383063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F9F9D196-5969-4199-B93E-3D356BC1E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6138" y="1111250"/>
            <a:ext cx="3829050" cy="290513"/>
          </a:xfrm>
          <a:prstGeom prst="rect">
            <a:avLst/>
          </a:prstGeom>
          <a:solidFill>
            <a:srgbClr val="2F55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709FD14D-354A-4FD4-B129-A1CAA00E7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0900" y="1116013"/>
            <a:ext cx="3830638" cy="290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0638" cap="flat">
            <a:solidFill>
              <a:srgbClr val="20386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F557C787-A145-45F3-B948-9F05B987D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439" y="1134270"/>
            <a:ext cx="6524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ACC8E15E-C7F3-47D1-BDA6-6BB35B822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3736" y="1123033"/>
            <a:ext cx="13624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Fatigue Net’s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13349FC6-2884-4CFC-B287-02AC15566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0039" y="1130577"/>
            <a:ext cx="5715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Web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410E8D28-343F-4C44-83D1-2E97B9DA1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8771" y="1100138"/>
            <a:ext cx="1404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00FE6B41-A382-440E-BAB7-2186A0645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4714" y="1123033"/>
            <a:ext cx="128428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Base Tool 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id="{93EDB3F8-956B-4F80-99E8-200B9F856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5" y="1100138"/>
            <a:ext cx="1635125" cy="4714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3" name="Picture 19">
            <a:extLst>
              <a:ext uri="{FF2B5EF4-FFF2-40B4-BE49-F238E27FC236}">
                <a16:creationId xmlns:a16="http://schemas.microsoft.com/office/drawing/2014/main" id="{C68449A3-A5C6-4192-B6BE-8A184DE05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1106488"/>
            <a:ext cx="1633538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0">
            <a:extLst>
              <a:ext uri="{FF2B5EF4-FFF2-40B4-BE49-F238E27FC236}">
                <a16:creationId xmlns:a16="http://schemas.microsoft.com/office/drawing/2014/main" id="{DBD2FFF6-467F-4C34-A7F6-5DD920DB8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5" y="1100138"/>
            <a:ext cx="1635125" cy="471488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1">
            <a:extLst>
              <a:ext uri="{FF2B5EF4-FFF2-40B4-BE49-F238E27FC236}">
                <a16:creationId xmlns:a16="http://schemas.microsoft.com/office/drawing/2014/main" id="{0508F806-102A-48F4-8D33-C156863E8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6225" y="1106488"/>
            <a:ext cx="1633538" cy="471488"/>
          </a:xfrm>
          <a:prstGeom prst="rect">
            <a:avLst/>
          </a:prstGeom>
          <a:noFill/>
          <a:ln w="20638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22">
            <a:extLst>
              <a:ext uri="{FF2B5EF4-FFF2-40B4-BE49-F238E27FC236}">
                <a16:creationId xmlns:a16="http://schemas.microsoft.com/office/drawing/2014/main" id="{D0CA206D-3968-43BB-8E61-09D4C8DDC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3" y="1104900"/>
            <a:ext cx="1303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Design and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3">
            <a:extLst>
              <a:ext uri="{FF2B5EF4-FFF2-40B4-BE49-F238E27FC236}">
                <a16:creationId xmlns:a16="http://schemas.microsoft.com/office/drawing/2014/main" id="{B3A72E62-1C94-4950-9B68-8CE7B16AB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1963" y="1295400"/>
            <a:ext cx="142398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Manufacture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8" name="Picture 24">
            <a:extLst>
              <a:ext uri="{FF2B5EF4-FFF2-40B4-BE49-F238E27FC236}">
                <a16:creationId xmlns:a16="http://schemas.microsoft.com/office/drawing/2014/main" id="{791626E0-1392-436B-869D-465C94D39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288" y="2625725"/>
            <a:ext cx="12731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5">
            <a:extLst>
              <a:ext uri="{FF2B5EF4-FFF2-40B4-BE49-F238E27FC236}">
                <a16:creationId xmlns:a16="http://schemas.microsoft.com/office/drawing/2014/main" id="{371D106D-0245-48B9-A151-40AA4F1F2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8288" y="2133600"/>
            <a:ext cx="1233488" cy="473075"/>
          </a:xfrm>
          <a:prstGeom prst="rect">
            <a:avLst/>
          </a:prstGeom>
          <a:solidFill>
            <a:srgbClr val="70A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50" name="Picture 26">
            <a:extLst>
              <a:ext uri="{FF2B5EF4-FFF2-40B4-BE49-F238E27FC236}">
                <a16:creationId xmlns:a16="http://schemas.microsoft.com/office/drawing/2014/main" id="{FCE97A60-19D7-48F9-AD04-B784F2A53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050" y="2139950"/>
            <a:ext cx="1233488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7">
            <a:extLst>
              <a:ext uri="{FF2B5EF4-FFF2-40B4-BE49-F238E27FC236}">
                <a16:creationId xmlns:a16="http://schemas.microsoft.com/office/drawing/2014/main" id="{2505B6E5-6F9B-4AAE-89B0-FCD97E033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8288" y="2135188"/>
            <a:ext cx="1233488" cy="471488"/>
          </a:xfrm>
          <a:prstGeom prst="rect">
            <a:avLst/>
          </a:prstGeom>
          <a:solidFill>
            <a:srgbClr val="70A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D68CCC77-E34A-4B12-B80D-71BFA6FEE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3050" y="2139950"/>
            <a:ext cx="1233488" cy="471488"/>
          </a:xfrm>
          <a:prstGeom prst="rect">
            <a:avLst/>
          </a:prstGeom>
          <a:noFill/>
          <a:ln w="20638" cap="flat">
            <a:solidFill>
              <a:srgbClr val="70AD4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9">
            <a:extLst>
              <a:ext uri="{FF2B5EF4-FFF2-40B4-BE49-F238E27FC236}">
                <a16:creationId xmlns:a16="http://schemas.microsoft.com/office/drawing/2014/main" id="{614F4D4C-CB7F-4B24-AF55-89D97E8AD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3550" y="2159000"/>
            <a:ext cx="9128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Simplified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30">
            <a:extLst>
              <a:ext uri="{FF2B5EF4-FFF2-40B4-BE49-F238E27FC236}">
                <a16:creationId xmlns:a16="http://schemas.microsoft.com/office/drawing/2014/main" id="{C7C3B7BA-D001-4791-8DA2-DB63BD0A3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04513" y="2349500"/>
            <a:ext cx="762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Loading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31">
            <a:extLst>
              <a:ext uri="{FF2B5EF4-FFF2-40B4-BE49-F238E27FC236}">
                <a16:creationId xmlns:a16="http://schemas.microsoft.com/office/drawing/2014/main" id="{491415F3-9077-4836-899C-72C1FA52F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7579" y="366059"/>
            <a:ext cx="86433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Arial" panose="020B0604020202020204" pitchFamily="34" charset="0"/>
              </a:rPr>
              <a:t>Traditional vs. Proposed Use of Total Material Data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32">
            <a:extLst>
              <a:ext uri="{FF2B5EF4-FFF2-40B4-BE49-F238E27FC236}">
                <a16:creationId xmlns:a16="http://schemas.microsoft.com/office/drawing/2014/main" id="{4D6FF08B-4F0C-4C73-A53A-D893C6675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1090613"/>
            <a:ext cx="3468688" cy="301625"/>
          </a:xfrm>
          <a:prstGeom prst="rect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57" name="Picture 33">
            <a:extLst>
              <a:ext uri="{FF2B5EF4-FFF2-40B4-BE49-F238E27FC236}">
                <a16:creationId xmlns:a16="http://schemas.microsoft.com/office/drawing/2014/main" id="{439DBCB4-2DA7-4B1C-94A1-C9144F47E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95375"/>
            <a:ext cx="34702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34">
            <a:extLst>
              <a:ext uri="{FF2B5EF4-FFF2-40B4-BE49-F238E27FC236}">
                <a16:creationId xmlns:a16="http://schemas.microsoft.com/office/drawing/2014/main" id="{F2873801-76B0-4322-8563-50F9ADB20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1090613"/>
            <a:ext cx="3468688" cy="301625"/>
          </a:xfrm>
          <a:prstGeom prst="rect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35">
            <a:extLst>
              <a:ext uri="{FF2B5EF4-FFF2-40B4-BE49-F238E27FC236}">
                <a16:creationId xmlns:a16="http://schemas.microsoft.com/office/drawing/2014/main" id="{C09B006B-A1A8-4DB5-9515-441313001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095375"/>
            <a:ext cx="3470275" cy="301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0638" cap="flat">
            <a:solidFill>
              <a:srgbClr val="20386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id="{A1D78442-C769-4110-A173-0EDF71CC0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100138"/>
            <a:ext cx="34099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Traditional Use of Material Data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61" name="Picture 37">
            <a:extLst>
              <a:ext uri="{FF2B5EF4-FFF2-40B4-BE49-F238E27FC236}">
                <a16:creationId xmlns:a16="http://schemas.microsoft.com/office/drawing/2014/main" id="{525159A0-BC9B-48C7-B2C6-BC60EA2FB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2244725"/>
            <a:ext cx="81280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48">
            <a:extLst>
              <a:ext uri="{FF2B5EF4-FFF2-40B4-BE49-F238E27FC236}">
                <a16:creationId xmlns:a16="http://schemas.microsoft.com/office/drawing/2014/main" id="{E4768D67-7166-4792-A23E-EC41EA7D0796}"/>
              </a:ext>
            </a:extLst>
          </p:cNvPr>
          <p:cNvGrpSpPr>
            <a:grpSpLocks/>
          </p:cNvGrpSpPr>
          <p:nvPr/>
        </p:nvGrpSpPr>
        <p:grpSpPr bwMode="auto">
          <a:xfrm>
            <a:off x="1144588" y="2446338"/>
            <a:ext cx="117475" cy="428625"/>
            <a:chOff x="721" y="1541"/>
            <a:chExt cx="74" cy="270"/>
          </a:xfrm>
        </p:grpSpPr>
        <p:sp>
          <p:nvSpPr>
            <p:cNvPr id="1174" name="Rectangle 38">
              <a:extLst>
                <a:ext uri="{FF2B5EF4-FFF2-40B4-BE49-F238E27FC236}">
                  <a16:creationId xmlns:a16="http://schemas.microsoft.com/office/drawing/2014/main" id="{0E47B263-45FD-418E-8241-98DD4461A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" y="1541"/>
              <a:ext cx="74" cy="50"/>
            </a:xfrm>
            <a:prstGeom prst="rect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39">
              <a:extLst>
                <a:ext uri="{FF2B5EF4-FFF2-40B4-BE49-F238E27FC236}">
                  <a16:creationId xmlns:a16="http://schemas.microsoft.com/office/drawing/2014/main" id="{54A6F474-8FA0-4107-9C2F-F65E6CEAB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591"/>
              <a:ext cx="19" cy="28"/>
            </a:xfrm>
            <a:custGeom>
              <a:avLst/>
              <a:gdLst>
                <a:gd name="T0" fmla="*/ 19 w 19"/>
                <a:gd name="T1" fmla="*/ 0 h 28"/>
                <a:gd name="T2" fmla="*/ 1 w 19"/>
                <a:gd name="T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28">
                  <a:moveTo>
                    <a:pt x="19" y="0"/>
                  </a:moveTo>
                  <a:cubicBezTo>
                    <a:pt x="8" y="3"/>
                    <a:pt x="0" y="15"/>
                    <a:pt x="1" y="28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40">
              <a:extLst>
                <a:ext uri="{FF2B5EF4-FFF2-40B4-BE49-F238E27FC236}">
                  <a16:creationId xmlns:a16="http://schemas.microsoft.com/office/drawing/2014/main" id="{5923A421-AC79-4FD8-9038-9351F84AD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1591"/>
              <a:ext cx="18" cy="28"/>
            </a:xfrm>
            <a:custGeom>
              <a:avLst/>
              <a:gdLst>
                <a:gd name="T0" fmla="*/ 0 w 18"/>
                <a:gd name="T1" fmla="*/ 0 h 28"/>
                <a:gd name="T2" fmla="*/ 18 w 18"/>
                <a:gd name="T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28">
                  <a:moveTo>
                    <a:pt x="0" y="0"/>
                  </a:moveTo>
                  <a:cubicBezTo>
                    <a:pt x="11" y="3"/>
                    <a:pt x="18" y="15"/>
                    <a:pt x="18" y="28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Line 41">
              <a:extLst>
                <a:ext uri="{FF2B5EF4-FFF2-40B4-BE49-F238E27FC236}">
                  <a16:creationId xmlns:a16="http://schemas.microsoft.com/office/drawing/2014/main" id="{99E48347-D755-45D2-9481-34E97CCA4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" y="1617"/>
              <a:ext cx="0" cy="59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Line 42">
              <a:extLst>
                <a:ext uri="{FF2B5EF4-FFF2-40B4-BE49-F238E27FC236}">
                  <a16:creationId xmlns:a16="http://schemas.microsoft.com/office/drawing/2014/main" id="{34FB1178-2BB1-43B5-B2DE-9186A5BC72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" y="1619"/>
              <a:ext cx="0" cy="58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Rectangle 43">
              <a:extLst>
                <a:ext uri="{FF2B5EF4-FFF2-40B4-BE49-F238E27FC236}">
                  <a16:creationId xmlns:a16="http://schemas.microsoft.com/office/drawing/2014/main" id="{0D688FF3-CE8D-4036-B9BD-B52378F55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" y="1761"/>
              <a:ext cx="74" cy="50"/>
            </a:xfrm>
            <a:prstGeom prst="rect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44">
              <a:extLst>
                <a:ext uri="{FF2B5EF4-FFF2-40B4-BE49-F238E27FC236}">
                  <a16:creationId xmlns:a16="http://schemas.microsoft.com/office/drawing/2014/main" id="{B152AE13-D587-47BF-BDE3-66624A2C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34"/>
              <a:ext cx="19" cy="28"/>
            </a:xfrm>
            <a:custGeom>
              <a:avLst/>
              <a:gdLst>
                <a:gd name="T0" fmla="*/ 19 w 19"/>
                <a:gd name="T1" fmla="*/ 28 h 28"/>
                <a:gd name="T2" fmla="*/ 1 w 19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28">
                  <a:moveTo>
                    <a:pt x="19" y="28"/>
                  </a:moveTo>
                  <a:cubicBezTo>
                    <a:pt x="8" y="24"/>
                    <a:pt x="0" y="13"/>
                    <a:pt x="1" y="0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45">
              <a:extLst>
                <a:ext uri="{FF2B5EF4-FFF2-40B4-BE49-F238E27FC236}">
                  <a16:creationId xmlns:a16="http://schemas.microsoft.com/office/drawing/2014/main" id="{C98AF9BA-60CD-4419-AE7B-35517C7D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1734"/>
              <a:ext cx="18" cy="28"/>
            </a:xfrm>
            <a:custGeom>
              <a:avLst/>
              <a:gdLst>
                <a:gd name="T0" fmla="*/ 0 w 18"/>
                <a:gd name="T1" fmla="*/ 28 h 28"/>
                <a:gd name="T2" fmla="*/ 18 w 18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28">
                  <a:moveTo>
                    <a:pt x="0" y="28"/>
                  </a:moveTo>
                  <a:cubicBezTo>
                    <a:pt x="11" y="24"/>
                    <a:pt x="18" y="13"/>
                    <a:pt x="18" y="0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Line 46">
              <a:extLst>
                <a:ext uri="{FF2B5EF4-FFF2-40B4-BE49-F238E27FC236}">
                  <a16:creationId xmlns:a16="http://schemas.microsoft.com/office/drawing/2014/main" id="{FE2FC919-55EC-418D-AF3E-8C61055407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9" y="1675"/>
              <a:ext cx="0" cy="59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Line 47">
              <a:extLst>
                <a:ext uri="{FF2B5EF4-FFF2-40B4-BE49-F238E27FC236}">
                  <a16:creationId xmlns:a16="http://schemas.microsoft.com/office/drawing/2014/main" id="{9B3BCA39-EB40-4184-B021-C2A22E2E28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7" y="1676"/>
              <a:ext cx="0" cy="59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49">
            <a:extLst>
              <a:ext uri="{FF2B5EF4-FFF2-40B4-BE49-F238E27FC236}">
                <a16:creationId xmlns:a16="http://schemas.microsoft.com/office/drawing/2014/main" id="{0140AA5D-A1A0-4C31-A28D-FE54A668D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363" y="1482725"/>
            <a:ext cx="1524000" cy="4714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74" name="Picture 50">
            <a:extLst>
              <a:ext uri="{FF2B5EF4-FFF2-40B4-BE49-F238E27FC236}">
                <a16:creationId xmlns:a16="http://schemas.microsoft.com/office/drawing/2014/main" id="{1EEB815A-6081-47EA-A548-426CAD0D3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1487488"/>
            <a:ext cx="15240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51">
            <a:extLst>
              <a:ext uri="{FF2B5EF4-FFF2-40B4-BE49-F238E27FC236}">
                <a16:creationId xmlns:a16="http://schemas.microsoft.com/office/drawing/2014/main" id="{A72D8E3B-886A-4BE1-888A-7DC730D55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363" y="1482725"/>
            <a:ext cx="1524000" cy="471488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31" name="Rectangle 52">
            <a:extLst>
              <a:ext uri="{FF2B5EF4-FFF2-40B4-BE49-F238E27FC236}">
                <a16:creationId xmlns:a16="http://schemas.microsoft.com/office/drawing/2014/main" id="{249B0B87-5D4B-443C-B6E7-D559A1787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125" y="1487488"/>
            <a:ext cx="1524000" cy="471488"/>
          </a:xfrm>
          <a:prstGeom prst="rect">
            <a:avLst/>
          </a:prstGeom>
          <a:noFill/>
          <a:ln w="20638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Rectangle 53">
            <a:extLst>
              <a:ext uri="{FF2B5EF4-FFF2-40B4-BE49-F238E27FC236}">
                <a16:creationId xmlns:a16="http://schemas.microsoft.com/office/drawing/2014/main" id="{45B8EF63-7D48-4C2E-AA3A-7E8BF23F4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3" y="1497013"/>
            <a:ext cx="8620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Material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5" name="Rectangle 54">
            <a:extLst>
              <a:ext uri="{FF2B5EF4-FFF2-40B4-BE49-F238E27FC236}">
                <a16:creationId xmlns:a16="http://schemas.microsoft.com/office/drawing/2014/main" id="{6D11177F-8656-4484-9B62-169FBC94B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163" y="1687513"/>
            <a:ext cx="1012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 Base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79" name="Picture 55">
            <a:extLst>
              <a:ext uri="{FF2B5EF4-FFF2-40B4-BE49-F238E27FC236}">
                <a16:creationId xmlns:a16="http://schemas.microsoft.com/office/drawing/2014/main" id="{1358A6CD-C037-4344-99F2-9AC6F0291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2124075"/>
            <a:ext cx="106362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0" name="Picture 56">
            <a:extLst>
              <a:ext uri="{FF2B5EF4-FFF2-40B4-BE49-F238E27FC236}">
                <a16:creationId xmlns:a16="http://schemas.microsoft.com/office/drawing/2014/main" id="{457B9CD9-83D6-482E-847C-C76D9C3D0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2124075"/>
            <a:ext cx="1063625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57">
            <a:extLst>
              <a:ext uri="{FF2B5EF4-FFF2-40B4-BE49-F238E27FC236}">
                <a16:creationId xmlns:a16="http://schemas.microsoft.com/office/drawing/2014/main" id="{69551D9B-B480-497D-A218-F58F2DA99756}"/>
              </a:ext>
            </a:extLst>
          </p:cNvPr>
          <p:cNvSpPr>
            <a:spLocks noChangeArrowheads="1"/>
          </p:cNvSpPr>
          <p:nvPr/>
        </p:nvSpPr>
        <p:spPr bwMode="auto">
          <a:xfrm rot="16049362">
            <a:off x="1826095" y="2314041"/>
            <a:ext cx="5738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Stress </a:t>
            </a:r>
            <a:r>
              <a:rPr kumimoji="0" lang="el-GR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σ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59">
            <a:extLst>
              <a:ext uri="{FF2B5EF4-FFF2-40B4-BE49-F238E27FC236}">
                <a16:creationId xmlns:a16="http://schemas.microsoft.com/office/drawing/2014/main" id="{9969CBC0-3038-472F-A181-FA7B5A2F0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0" y="2963863"/>
            <a:ext cx="5562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Strain </a:t>
            </a:r>
            <a:r>
              <a:rPr kumimoji="0" lang="el-GR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ε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3" name="Freeform 61">
            <a:extLst>
              <a:ext uri="{FF2B5EF4-FFF2-40B4-BE49-F238E27FC236}">
                <a16:creationId xmlns:a16="http://schemas.microsoft.com/office/drawing/2014/main" id="{519C21B6-3D8B-4F6A-B5C9-D342AEFA077B}"/>
              </a:ext>
            </a:extLst>
          </p:cNvPr>
          <p:cNvSpPr>
            <a:spLocks/>
          </p:cNvSpPr>
          <p:nvPr/>
        </p:nvSpPr>
        <p:spPr bwMode="auto">
          <a:xfrm>
            <a:off x="1001713" y="1963738"/>
            <a:ext cx="2286000" cy="1244600"/>
          </a:xfrm>
          <a:custGeom>
            <a:avLst/>
            <a:gdLst>
              <a:gd name="T0" fmla="*/ 0 w 3648"/>
              <a:gd name="T1" fmla="*/ 331 h 1984"/>
              <a:gd name="T2" fmla="*/ 331 w 3648"/>
              <a:gd name="T3" fmla="*/ 0 h 1984"/>
              <a:gd name="T4" fmla="*/ 3318 w 3648"/>
              <a:gd name="T5" fmla="*/ 0 h 1984"/>
              <a:gd name="T6" fmla="*/ 3648 w 3648"/>
              <a:gd name="T7" fmla="*/ 331 h 1984"/>
              <a:gd name="T8" fmla="*/ 3648 w 3648"/>
              <a:gd name="T9" fmla="*/ 1654 h 1984"/>
              <a:gd name="T10" fmla="*/ 3318 w 3648"/>
              <a:gd name="T11" fmla="*/ 1984 h 1984"/>
              <a:gd name="T12" fmla="*/ 331 w 3648"/>
              <a:gd name="T13" fmla="*/ 1984 h 1984"/>
              <a:gd name="T14" fmla="*/ 0 w 3648"/>
              <a:gd name="T15" fmla="*/ 1654 h 1984"/>
              <a:gd name="T16" fmla="*/ 0 w 3648"/>
              <a:gd name="T17" fmla="*/ 331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48" h="1984">
                <a:moveTo>
                  <a:pt x="0" y="331"/>
                </a:moveTo>
                <a:cubicBezTo>
                  <a:pt x="0" y="149"/>
                  <a:pt x="149" y="0"/>
                  <a:pt x="331" y="0"/>
                </a:cubicBezTo>
                <a:lnTo>
                  <a:pt x="3318" y="0"/>
                </a:lnTo>
                <a:cubicBezTo>
                  <a:pt x="3500" y="0"/>
                  <a:pt x="3648" y="149"/>
                  <a:pt x="3648" y="331"/>
                </a:cubicBezTo>
                <a:lnTo>
                  <a:pt x="3648" y="1654"/>
                </a:lnTo>
                <a:cubicBezTo>
                  <a:pt x="3648" y="1836"/>
                  <a:pt x="3500" y="1984"/>
                  <a:pt x="3318" y="1984"/>
                </a:cubicBezTo>
                <a:lnTo>
                  <a:pt x="331" y="1984"/>
                </a:lnTo>
                <a:cubicBezTo>
                  <a:pt x="149" y="1984"/>
                  <a:pt x="0" y="1836"/>
                  <a:pt x="0" y="1654"/>
                </a:cubicBezTo>
                <a:lnTo>
                  <a:pt x="0" y="331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Freeform 64">
            <a:extLst>
              <a:ext uri="{FF2B5EF4-FFF2-40B4-BE49-F238E27FC236}">
                <a16:creationId xmlns:a16="http://schemas.microsoft.com/office/drawing/2014/main" id="{EC79CB6D-5A7C-46AD-8D23-29D8C2553835}"/>
              </a:ext>
            </a:extLst>
          </p:cNvPr>
          <p:cNvSpPr>
            <a:spLocks/>
          </p:cNvSpPr>
          <p:nvPr/>
        </p:nvSpPr>
        <p:spPr bwMode="auto">
          <a:xfrm>
            <a:off x="2155825" y="3208338"/>
            <a:ext cx="119063" cy="280988"/>
          </a:xfrm>
          <a:custGeom>
            <a:avLst/>
            <a:gdLst>
              <a:gd name="T0" fmla="*/ 57 w 75"/>
              <a:gd name="T1" fmla="*/ 0 h 177"/>
              <a:gd name="T2" fmla="*/ 57 w 75"/>
              <a:gd name="T3" fmla="*/ 139 h 177"/>
              <a:gd name="T4" fmla="*/ 75 w 75"/>
              <a:gd name="T5" fmla="*/ 139 h 177"/>
              <a:gd name="T6" fmla="*/ 38 w 75"/>
              <a:gd name="T7" fmla="*/ 177 h 177"/>
              <a:gd name="T8" fmla="*/ 0 w 75"/>
              <a:gd name="T9" fmla="*/ 139 h 177"/>
              <a:gd name="T10" fmla="*/ 19 w 75"/>
              <a:gd name="T11" fmla="*/ 139 h 177"/>
              <a:gd name="T12" fmla="*/ 19 w 75"/>
              <a:gd name="T13" fmla="*/ 0 h 177"/>
              <a:gd name="T14" fmla="*/ 57 w 75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77">
                <a:moveTo>
                  <a:pt x="57" y="0"/>
                </a:moveTo>
                <a:lnTo>
                  <a:pt x="57" y="139"/>
                </a:lnTo>
                <a:lnTo>
                  <a:pt x="75" y="139"/>
                </a:lnTo>
                <a:lnTo>
                  <a:pt x="38" y="177"/>
                </a:lnTo>
                <a:lnTo>
                  <a:pt x="0" y="139"/>
                </a:lnTo>
                <a:lnTo>
                  <a:pt x="19" y="139"/>
                </a:lnTo>
                <a:lnTo>
                  <a:pt x="19" y="0"/>
                </a:lnTo>
                <a:lnTo>
                  <a:pt x="57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Freeform 65">
            <a:extLst>
              <a:ext uri="{FF2B5EF4-FFF2-40B4-BE49-F238E27FC236}">
                <a16:creationId xmlns:a16="http://schemas.microsoft.com/office/drawing/2014/main" id="{95CD3856-6DE8-42C6-92B1-FB857A2C34D4}"/>
              </a:ext>
            </a:extLst>
          </p:cNvPr>
          <p:cNvSpPr>
            <a:spLocks/>
          </p:cNvSpPr>
          <p:nvPr/>
        </p:nvSpPr>
        <p:spPr bwMode="auto">
          <a:xfrm>
            <a:off x="2155825" y="3208338"/>
            <a:ext cx="119063" cy="280988"/>
          </a:xfrm>
          <a:custGeom>
            <a:avLst/>
            <a:gdLst>
              <a:gd name="T0" fmla="*/ 57 w 75"/>
              <a:gd name="T1" fmla="*/ 0 h 177"/>
              <a:gd name="T2" fmla="*/ 57 w 75"/>
              <a:gd name="T3" fmla="*/ 139 h 177"/>
              <a:gd name="T4" fmla="*/ 75 w 75"/>
              <a:gd name="T5" fmla="*/ 139 h 177"/>
              <a:gd name="T6" fmla="*/ 38 w 75"/>
              <a:gd name="T7" fmla="*/ 177 h 177"/>
              <a:gd name="T8" fmla="*/ 0 w 75"/>
              <a:gd name="T9" fmla="*/ 139 h 177"/>
              <a:gd name="T10" fmla="*/ 19 w 75"/>
              <a:gd name="T11" fmla="*/ 139 h 177"/>
              <a:gd name="T12" fmla="*/ 19 w 75"/>
              <a:gd name="T13" fmla="*/ 0 h 177"/>
              <a:gd name="T14" fmla="*/ 57 w 75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77">
                <a:moveTo>
                  <a:pt x="57" y="0"/>
                </a:moveTo>
                <a:lnTo>
                  <a:pt x="57" y="139"/>
                </a:lnTo>
                <a:lnTo>
                  <a:pt x="75" y="139"/>
                </a:lnTo>
                <a:lnTo>
                  <a:pt x="38" y="177"/>
                </a:lnTo>
                <a:lnTo>
                  <a:pt x="0" y="139"/>
                </a:lnTo>
                <a:lnTo>
                  <a:pt x="19" y="139"/>
                </a:lnTo>
                <a:lnTo>
                  <a:pt x="19" y="0"/>
                </a:lnTo>
                <a:lnTo>
                  <a:pt x="57" y="0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Rectangle 66">
            <a:extLst>
              <a:ext uri="{FF2B5EF4-FFF2-40B4-BE49-F238E27FC236}">
                <a16:creationId xmlns:a16="http://schemas.microsoft.com/office/drawing/2014/main" id="{F5299145-C145-4C57-821D-9E9E4F2D4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525" y="4522788"/>
            <a:ext cx="1563688" cy="1987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91" name="Picture 67">
            <a:extLst>
              <a:ext uri="{FF2B5EF4-FFF2-40B4-BE49-F238E27FC236}">
                <a16:creationId xmlns:a16="http://schemas.microsoft.com/office/drawing/2014/main" id="{12E87D45-6A92-4770-AD55-D4ECDF377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4522788"/>
            <a:ext cx="1563688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7" name="Rectangle 68">
            <a:extLst>
              <a:ext uri="{FF2B5EF4-FFF2-40B4-BE49-F238E27FC236}">
                <a16:creationId xmlns:a16="http://schemas.microsoft.com/office/drawing/2014/main" id="{B5711CCC-ACF5-4A60-9199-C7FBC0549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525" y="4522788"/>
            <a:ext cx="1563688" cy="1987550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Rectangle 69">
            <a:extLst>
              <a:ext uri="{FF2B5EF4-FFF2-40B4-BE49-F238E27FC236}">
                <a16:creationId xmlns:a16="http://schemas.microsoft.com/office/drawing/2014/main" id="{48CD463D-D53D-4E13-8245-1792AF7D3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525" y="4522788"/>
            <a:ext cx="1563688" cy="1987550"/>
          </a:xfrm>
          <a:prstGeom prst="rect">
            <a:avLst/>
          </a:prstGeom>
          <a:noFill/>
          <a:ln w="30163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Rectangle 70">
            <a:extLst>
              <a:ext uri="{FF2B5EF4-FFF2-40B4-BE49-F238E27FC236}">
                <a16:creationId xmlns:a16="http://schemas.microsoft.com/office/drawing/2014/main" id="{983519FA-CBE7-4034-ACD8-E75A1D4D8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550" y="4540250"/>
            <a:ext cx="7223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ANSYS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2" name="Rectangle 71">
            <a:extLst>
              <a:ext uri="{FF2B5EF4-FFF2-40B4-BE49-F238E27FC236}">
                <a16:creationId xmlns:a16="http://schemas.microsoft.com/office/drawing/2014/main" id="{0598D62C-1733-4966-A334-6F89DA4C9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4730750"/>
            <a:ext cx="8715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ABAQUS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4" name="Rectangle 72">
            <a:extLst>
              <a:ext uri="{FF2B5EF4-FFF2-40B4-BE49-F238E27FC236}">
                <a16:creationId xmlns:a16="http://schemas.microsoft.com/office/drawing/2014/main" id="{3FCE2F6B-2E49-4304-B948-85A583FCA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8650" y="4921250"/>
            <a:ext cx="9017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COMSOL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5" name="Rectangle 73">
            <a:extLst>
              <a:ext uri="{FF2B5EF4-FFF2-40B4-BE49-F238E27FC236}">
                <a16:creationId xmlns:a16="http://schemas.microsoft.com/office/drawing/2014/main" id="{5CD319D7-CCB4-4A22-AD66-D6E24C7B4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663" y="5102225"/>
            <a:ext cx="1905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6" name="Rectangle 74">
            <a:extLst>
              <a:ext uri="{FF2B5EF4-FFF2-40B4-BE49-F238E27FC236}">
                <a16:creationId xmlns:a16="http://schemas.microsoft.com/office/drawing/2014/main" id="{24C367E8-8881-408D-8A64-6E78CAACD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8675" y="5102225"/>
            <a:ext cx="1397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7" name="Rectangle 75">
            <a:extLst>
              <a:ext uri="{FF2B5EF4-FFF2-40B4-BE49-F238E27FC236}">
                <a16:creationId xmlns:a16="http://schemas.microsoft.com/office/drawing/2014/main" id="{796B270C-0088-4260-9389-0DBB7FA85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0" y="5102225"/>
            <a:ext cx="5413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Code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9" name="Rectangle 76">
            <a:extLst>
              <a:ext uri="{FF2B5EF4-FFF2-40B4-BE49-F238E27FC236}">
                <a16:creationId xmlns:a16="http://schemas.microsoft.com/office/drawing/2014/main" id="{5AAF3369-77A2-4C14-AB09-3CD43AD26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292725"/>
            <a:ext cx="3206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1" name="Rectangle 77">
            <a:extLst>
              <a:ext uri="{FF2B5EF4-FFF2-40B4-BE49-F238E27FC236}">
                <a16:creationId xmlns:a16="http://schemas.microsoft.com/office/drawing/2014/main" id="{9720E69E-7A70-4898-A008-50C121150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3" y="5292725"/>
            <a:ext cx="1412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2" name="Rectangle 78">
            <a:extLst>
              <a:ext uri="{FF2B5EF4-FFF2-40B4-BE49-F238E27FC236}">
                <a16:creationId xmlns:a16="http://schemas.microsoft.com/office/drawing/2014/main" id="{2706CDB5-64D8-4BDA-88BD-F44B134F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292725"/>
            <a:ext cx="4714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Safe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Rectangle 79">
            <a:extLst>
              <a:ext uri="{FF2B5EF4-FFF2-40B4-BE49-F238E27FC236}">
                <a16:creationId xmlns:a16="http://schemas.microsoft.com/office/drawing/2014/main" id="{392B5AA5-4A26-4E26-9D25-D7C441668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9313" y="5483225"/>
            <a:ext cx="4392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Altair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4" name="Rectangle 80">
            <a:extLst>
              <a:ext uri="{FF2B5EF4-FFF2-40B4-BE49-F238E27FC236}">
                <a16:creationId xmlns:a16="http://schemas.microsoft.com/office/drawing/2014/main" id="{3FE7814E-A4BF-48E0-9284-16AD4A402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8500" y="5664200"/>
            <a:ext cx="7810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CalculiX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5" name="Rectangle 81">
            <a:extLst>
              <a:ext uri="{FF2B5EF4-FFF2-40B4-BE49-F238E27FC236}">
                <a16:creationId xmlns:a16="http://schemas.microsoft.com/office/drawing/2014/main" id="{9C00DFD9-F255-4E80-B210-51D55BFEF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783263"/>
            <a:ext cx="2016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6" name="Rectangle 82">
            <a:extLst>
              <a:ext uri="{FF2B5EF4-FFF2-40B4-BE49-F238E27FC236}">
                <a16:creationId xmlns:a16="http://schemas.microsoft.com/office/drawing/2014/main" id="{C7A2B91E-677F-4DEA-9DCD-F5D4D0B56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0" y="6045200"/>
            <a:ext cx="4000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8" name="Rectangle 83">
            <a:extLst>
              <a:ext uri="{FF2B5EF4-FFF2-40B4-BE49-F238E27FC236}">
                <a16:creationId xmlns:a16="http://schemas.microsoft.com/office/drawing/2014/main" id="{D52405D4-1848-46C5-8DBE-0EF4C63BC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75" y="6226175"/>
            <a:ext cx="6619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others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9" name="Rectangle 84">
            <a:extLst>
              <a:ext uri="{FF2B5EF4-FFF2-40B4-BE49-F238E27FC236}">
                <a16:creationId xmlns:a16="http://schemas.microsoft.com/office/drawing/2014/main" id="{36085383-1F51-4C76-A781-B6B9610BF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2725" y="3498850"/>
            <a:ext cx="1544638" cy="6619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09" name="Picture 85">
            <a:extLst>
              <a:ext uri="{FF2B5EF4-FFF2-40B4-BE49-F238E27FC236}">
                <a16:creationId xmlns:a16="http://schemas.microsoft.com/office/drawing/2014/main" id="{D7FD01E3-B547-4267-AC70-88920D30F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25" y="3498850"/>
            <a:ext cx="154463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0" name="Rectangle 86">
            <a:extLst>
              <a:ext uri="{FF2B5EF4-FFF2-40B4-BE49-F238E27FC236}">
                <a16:creationId xmlns:a16="http://schemas.microsoft.com/office/drawing/2014/main" id="{9860EF83-4F10-41CE-96F0-F489D0B56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313" y="3498850"/>
            <a:ext cx="1543050" cy="661988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Rectangle 87">
            <a:extLst>
              <a:ext uri="{FF2B5EF4-FFF2-40B4-BE49-F238E27FC236}">
                <a16:creationId xmlns:a16="http://schemas.microsoft.com/office/drawing/2014/main" id="{1ECE8E9C-8A0D-420C-B5ED-5DE78000A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2725" y="3498850"/>
            <a:ext cx="1544638" cy="661988"/>
          </a:xfrm>
          <a:prstGeom prst="rect">
            <a:avLst/>
          </a:prstGeom>
          <a:noFill/>
          <a:ln w="30163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Rectangle 88">
            <a:extLst>
              <a:ext uri="{FF2B5EF4-FFF2-40B4-BE49-F238E27FC236}">
                <a16:creationId xmlns:a16="http://schemas.microsoft.com/office/drawing/2014/main" id="{083F019F-788E-498C-B542-A84ECE91E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5138" y="3505200"/>
            <a:ext cx="117316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Interface to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4" name="Rectangle 89">
            <a:extLst>
              <a:ext uri="{FF2B5EF4-FFF2-40B4-BE49-F238E27FC236}">
                <a16:creationId xmlns:a16="http://schemas.microsoft.com/office/drawing/2014/main" id="{3EED1A12-FB3B-468D-9DA7-813575F55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3698875"/>
            <a:ext cx="9223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CAD/FEA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5" name="Rectangle 90">
            <a:extLst>
              <a:ext uri="{FF2B5EF4-FFF2-40B4-BE49-F238E27FC236}">
                <a16:creationId xmlns:a16="http://schemas.microsoft.com/office/drawing/2014/main" id="{F046CDAD-D7B6-4D6D-ADFA-A9DEC160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263" y="3889375"/>
            <a:ext cx="9017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Software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6" name="Freeform 91">
            <a:extLst>
              <a:ext uri="{FF2B5EF4-FFF2-40B4-BE49-F238E27FC236}">
                <a16:creationId xmlns:a16="http://schemas.microsoft.com/office/drawing/2014/main" id="{80D598D9-F911-4E79-9E84-3A346EBB2937}"/>
              </a:ext>
            </a:extLst>
          </p:cNvPr>
          <p:cNvSpPr>
            <a:spLocks/>
          </p:cNvSpPr>
          <p:nvPr/>
        </p:nvSpPr>
        <p:spPr bwMode="auto">
          <a:xfrm>
            <a:off x="2185988" y="4211638"/>
            <a:ext cx="119063" cy="280988"/>
          </a:xfrm>
          <a:custGeom>
            <a:avLst/>
            <a:gdLst>
              <a:gd name="T0" fmla="*/ 56 w 75"/>
              <a:gd name="T1" fmla="*/ 0 h 177"/>
              <a:gd name="T2" fmla="*/ 56 w 75"/>
              <a:gd name="T3" fmla="*/ 139 h 177"/>
              <a:gd name="T4" fmla="*/ 75 w 75"/>
              <a:gd name="T5" fmla="*/ 139 h 177"/>
              <a:gd name="T6" fmla="*/ 38 w 75"/>
              <a:gd name="T7" fmla="*/ 177 h 177"/>
              <a:gd name="T8" fmla="*/ 0 w 75"/>
              <a:gd name="T9" fmla="*/ 139 h 177"/>
              <a:gd name="T10" fmla="*/ 19 w 75"/>
              <a:gd name="T11" fmla="*/ 139 h 177"/>
              <a:gd name="T12" fmla="*/ 19 w 75"/>
              <a:gd name="T13" fmla="*/ 0 h 177"/>
              <a:gd name="T14" fmla="*/ 56 w 75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77">
                <a:moveTo>
                  <a:pt x="56" y="0"/>
                </a:moveTo>
                <a:lnTo>
                  <a:pt x="56" y="139"/>
                </a:lnTo>
                <a:lnTo>
                  <a:pt x="75" y="139"/>
                </a:lnTo>
                <a:lnTo>
                  <a:pt x="38" y="177"/>
                </a:lnTo>
                <a:lnTo>
                  <a:pt x="0" y="139"/>
                </a:lnTo>
                <a:lnTo>
                  <a:pt x="19" y="139"/>
                </a:lnTo>
                <a:lnTo>
                  <a:pt x="19" y="0"/>
                </a:lnTo>
                <a:lnTo>
                  <a:pt x="56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7" name="Freeform 92">
            <a:extLst>
              <a:ext uri="{FF2B5EF4-FFF2-40B4-BE49-F238E27FC236}">
                <a16:creationId xmlns:a16="http://schemas.microsoft.com/office/drawing/2014/main" id="{0439D017-7DA4-423A-8441-1ADAD84D717F}"/>
              </a:ext>
            </a:extLst>
          </p:cNvPr>
          <p:cNvSpPr>
            <a:spLocks/>
          </p:cNvSpPr>
          <p:nvPr/>
        </p:nvSpPr>
        <p:spPr bwMode="auto">
          <a:xfrm>
            <a:off x="2185988" y="4211638"/>
            <a:ext cx="119063" cy="280988"/>
          </a:xfrm>
          <a:custGeom>
            <a:avLst/>
            <a:gdLst>
              <a:gd name="T0" fmla="*/ 56 w 75"/>
              <a:gd name="T1" fmla="*/ 0 h 177"/>
              <a:gd name="T2" fmla="*/ 56 w 75"/>
              <a:gd name="T3" fmla="*/ 139 h 177"/>
              <a:gd name="T4" fmla="*/ 75 w 75"/>
              <a:gd name="T5" fmla="*/ 139 h 177"/>
              <a:gd name="T6" fmla="*/ 38 w 75"/>
              <a:gd name="T7" fmla="*/ 177 h 177"/>
              <a:gd name="T8" fmla="*/ 0 w 75"/>
              <a:gd name="T9" fmla="*/ 139 h 177"/>
              <a:gd name="T10" fmla="*/ 19 w 75"/>
              <a:gd name="T11" fmla="*/ 139 h 177"/>
              <a:gd name="T12" fmla="*/ 19 w 75"/>
              <a:gd name="T13" fmla="*/ 0 h 177"/>
              <a:gd name="T14" fmla="*/ 56 w 75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77">
                <a:moveTo>
                  <a:pt x="56" y="0"/>
                </a:moveTo>
                <a:lnTo>
                  <a:pt x="56" y="139"/>
                </a:lnTo>
                <a:lnTo>
                  <a:pt x="75" y="139"/>
                </a:lnTo>
                <a:lnTo>
                  <a:pt x="38" y="177"/>
                </a:lnTo>
                <a:lnTo>
                  <a:pt x="0" y="139"/>
                </a:lnTo>
                <a:lnTo>
                  <a:pt x="19" y="139"/>
                </a:lnTo>
                <a:lnTo>
                  <a:pt x="19" y="0"/>
                </a:lnTo>
                <a:lnTo>
                  <a:pt x="56" y="0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8" name="Rectangle 93">
            <a:extLst>
              <a:ext uri="{FF2B5EF4-FFF2-40B4-BE49-F238E27FC236}">
                <a16:creationId xmlns:a16="http://schemas.microsoft.com/office/drawing/2014/main" id="{F33789ED-33E6-4D6B-8EDD-83BBF9764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6863" y="1562100"/>
            <a:ext cx="1414463" cy="4714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18" name="Picture 94">
            <a:extLst>
              <a:ext uri="{FF2B5EF4-FFF2-40B4-BE49-F238E27FC236}">
                <a16:creationId xmlns:a16="http://schemas.microsoft.com/office/drawing/2014/main" id="{2FDB6C6A-FA79-48A4-935B-D4776F3B6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1566863"/>
            <a:ext cx="1412875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9" name="Rectangle 95">
            <a:extLst>
              <a:ext uri="{FF2B5EF4-FFF2-40B4-BE49-F238E27FC236}">
                <a16:creationId xmlns:a16="http://schemas.microsoft.com/office/drawing/2014/main" id="{1693D082-8B0E-493A-972A-5515ECF9F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6863" y="1562100"/>
            <a:ext cx="1414463" cy="471488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0" name="Rectangle 96">
            <a:extLst>
              <a:ext uri="{FF2B5EF4-FFF2-40B4-BE49-F238E27FC236}">
                <a16:creationId xmlns:a16="http://schemas.microsoft.com/office/drawing/2014/main" id="{A0C5AD5E-EF4D-405E-9384-C204BF4F2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3213" y="1566863"/>
            <a:ext cx="1412875" cy="471488"/>
          </a:xfrm>
          <a:prstGeom prst="rect">
            <a:avLst/>
          </a:prstGeom>
          <a:noFill/>
          <a:ln w="20638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1" name="Rectangle 97">
            <a:extLst>
              <a:ext uri="{FF2B5EF4-FFF2-40B4-BE49-F238E27FC236}">
                <a16:creationId xmlns:a16="http://schemas.microsoft.com/office/drawing/2014/main" id="{C60BDD7E-13AE-4E27-8FA9-086996DF4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9288" y="1579563"/>
            <a:ext cx="8620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Material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2" name="Rectangle 98">
            <a:extLst>
              <a:ext uri="{FF2B5EF4-FFF2-40B4-BE49-F238E27FC236}">
                <a16:creationId xmlns:a16="http://schemas.microsoft.com/office/drawing/2014/main" id="{5196EDD8-E01A-43D9-94B8-651291E86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800" y="1770063"/>
            <a:ext cx="1012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 Base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23" name="Picture 99">
            <a:extLst>
              <a:ext uri="{FF2B5EF4-FFF2-40B4-BE49-F238E27FC236}">
                <a16:creationId xmlns:a16="http://schemas.microsoft.com/office/drawing/2014/main" id="{CECCD933-F8C6-4A6B-A2B0-3BA12EC69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25" y="2335213"/>
            <a:ext cx="7524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73" name="Group 110">
            <a:extLst>
              <a:ext uri="{FF2B5EF4-FFF2-40B4-BE49-F238E27FC236}">
                <a16:creationId xmlns:a16="http://schemas.microsoft.com/office/drawing/2014/main" id="{BD524227-FDA5-496B-B939-4B7E3C299965}"/>
              </a:ext>
            </a:extLst>
          </p:cNvPr>
          <p:cNvGrpSpPr>
            <a:grpSpLocks/>
          </p:cNvGrpSpPr>
          <p:nvPr/>
        </p:nvGrpSpPr>
        <p:grpSpPr bwMode="auto">
          <a:xfrm>
            <a:off x="6648450" y="2547938"/>
            <a:ext cx="98425" cy="428625"/>
            <a:chOff x="4188" y="1605"/>
            <a:chExt cx="62" cy="270"/>
          </a:xfrm>
        </p:grpSpPr>
        <p:sp>
          <p:nvSpPr>
            <p:cNvPr id="1164" name="Rectangle 100">
              <a:extLst>
                <a:ext uri="{FF2B5EF4-FFF2-40B4-BE49-F238E27FC236}">
                  <a16:creationId xmlns:a16="http://schemas.microsoft.com/office/drawing/2014/main" id="{8F7D2BC7-B294-41E7-8677-FA4775506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" y="1605"/>
              <a:ext cx="62" cy="49"/>
            </a:xfrm>
            <a:prstGeom prst="rect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101">
              <a:extLst>
                <a:ext uri="{FF2B5EF4-FFF2-40B4-BE49-F238E27FC236}">
                  <a16:creationId xmlns:a16="http://schemas.microsoft.com/office/drawing/2014/main" id="{5FCF2AFE-0108-42B4-A713-16A28C8E0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" y="1654"/>
              <a:ext cx="16" cy="28"/>
            </a:xfrm>
            <a:custGeom>
              <a:avLst/>
              <a:gdLst>
                <a:gd name="T0" fmla="*/ 16 w 16"/>
                <a:gd name="T1" fmla="*/ 0 h 28"/>
                <a:gd name="T2" fmla="*/ 1 w 16"/>
                <a:gd name="T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8">
                  <a:moveTo>
                    <a:pt x="16" y="0"/>
                  </a:moveTo>
                  <a:cubicBezTo>
                    <a:pt x="7" y="4"/>
                    <a:pt x="0" y="15"/>
                    <a:pt x="1" y="28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102">
              <a:extLst>
                <a:ext uri="{FF2B5EF4-FFF2-40B4-BE49-F238E27FC236}">
                  <a16:creationId xmlns:a16="http://schemas.microsoft.com/office/drawing/2014/main" id="{4471BFA7-771B-487D-85D1-1A31C3199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654"/>
              <a:ext cx="16" cy="28"/>
            </a:xfrm>
            <a:custGeom>
              <a:avLst/>
              <a:gdLst>
                <a:gd name="T0" fmla="*/ 0 w 16"/>
                <a:gd name="T1" fmla="*/ 0 h 28"/>
                <a:gd name="T2" fmla="*/ 15 w 16"/>
                <a:gd name="T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8">
                  <a:moveTo>
                    <a:pt x="0" y="0"/>
                  </a:moveTo>
                  <a:cubicBezTo>
                    <a:pt x="9" y="4"/>
                    <a:pt x="16" y="15"/>
                    <a:pt x="15" y="28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Line 103">
              <a:extLst>
                <a:ext uri="{FF2B5EF4-FFF2-40B4-BE49-F238E27FC236}">
                  <a16:creationId xmlns:a16="http://schemas.microsoft.com/office/drawing/2014/main" id="{A75A6468-FDDB-4714-B497-62CCA51E9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3" y="1681"/>
              <a:ext cx="0" cy="58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Line 104">
              <a:extLst>
                <a:ext uri="{FF2B5EF4-FFF2-40B4-BE49-F238E27FC236}">
                  <a16:creationId xmlns:a16="http://schemas.microsoft.com/office/drawing/2014/main" id="{4A274338-4259-47E5-9903-014B4E9717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5" y="1682"/>
              <a:ext cx="0" cy="59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Rectangle 105">
              <a:extLst>
                <a:ext uri="{FF2B5EF4-FFF2-40B4-BE49-F238E27FC236}">
                  <a16:creationId xmlns:a16="http://schemas.microsoft.com/office/drawing/2014/main" id="{6E4E4552-7EC7-4E18-BAC2-9509DF528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" y="1824"/>
              <a:ext cx="62" cy="51"/>
            </a:xfrm>
            <a:prstGeom prst="rect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106">
              <a:extLst>
                <a:ext uri="{FF2B5EF4-FFF2-40B4-BE49-F238E27FC236}">
                  <a16:creationId xmlns:a16="http://schemas.microsoft.com/office/drawing/2014/main" id="{F14EE3B4-E768-4E1B-875F-14447C2A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" y="1797"/>
              <a:ext cx="16" cy="28"/>
            </a:xfrm>
            <a:custGeom>
              <a:avLst/>
              <a:gdLst>
                <a:gd name="T0" fmla="*/ 16 w 16"/>
                <a:gd name="T1" fmla="*/ 28 h 28"/>
                <a:gd name="T2" fmla="*/ 1 w 16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8">
                  <a:moveTo>
                    <a:pt x="16" y="28"/>
                  </a:moveTo>
                  <a:cubicBezTo>
                    <a:pt x="7" y="25"/>
                    <a:pt x="0" y="13"/>
                    <a:pt x="1" y="0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107">
              <a:extLst>
                <a:ext uri="{FF2B5EF4-FFF2-40B4-BE49-F238E27FC236}">
                  <a16:creationId xmlns:a16="http://schemas.microsoft.com/office/drawing/2014/main" id="{308ADAEA-F181-487A-BB09-BF13FBAE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797"/>
              <a:ext cx="16" cy="28"/>
            </a:xfrm>
            <a:custGeom>
              <a:avLst/>
              <a:gdLst>
                <a:gd name="T0" fmla="*/ 0 w 16"/>
                <a:gd name="T1" fmla="*/ 28 h 28"/>
                <a:gd name="T2" fmla="*/ 15 w 16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28">
                  <a:moveTo>
                    <a:pt x="0" y="28"/>
                  </a:moveTo>
                  <a:cubicBezTo>
                    <a:pt x="9" y="25"/>
                    <a:pt x="16" y="13"/>
                    <a:pt x="15" y="0"/>
                  </a:cubicBezTo>
                </a:path>
              </a:pathLst>
            </a:cu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Line 108">
              <a:extLst>
                <a:ext uri="{FF2B5EF4-FFF2-40B4-BE49-F238E27FC236}">
                  <a16:creationId xmlns:a16="http://schemas.microsoft.com/office/drawing/2014/main" id="{9C458996-F96F-4BC1-9066-25F70842DB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03" y="1738"/>
              <a:ext cx="0" cy="59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Line 109">
              <a:extLst>
                <a:ext uri="{FF2B5EF4-FFF2-40B4-BE49-F238E27FC236}">
                  <a16:creationId xmlns:a16="http://schemas.microsoft.com/office/drawing/2014/main" id="{70829B8D-94D2-44CB-8D1A-80E792CC3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5" y="1740"/>
              <a:ext cx="0" cy="58"/>
            </a:xfrm>
            <a:prstGeom prst="line">
              <a:avLst/>
            </a:prstGeom>
            <a:noFill/>
            <a:ln w="47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35" name="Picture 111">
            <a:extLst>
              <a:ext uri="{FF2B5EF4-FFF2-40B4-BE49-F238E27FC236}">
                <a16:creationId xmlns:a16="http://schemas.microsoft.com/office/drawing/2014/main" id="{0FA25659-886D-4537-8171-3325418A4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63" y="2235200"/>
            <a:ext cx="903288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" name="Picture 112">
            <a:extLst>
              <a:ext uri="{FF2B5EF4-FFF2-40B4-BE49-F238E27FC236}">
                <a16:creationId xmlns:a16="http://schemas.microsoft.com/office/drawing/2014/main" id="{89E7A53E-D716-4031-B9CD-01DF56489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63" y="2235200"/>
            <a:ext cx="903288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" name="Rectangle 113">
            <a:extLst>
              <a:ext uri="{FF2B5EF4-FFF2-40B4-BE49-F238E27FC236}">
                <a16:creationId xmlns:a16="http://schemas.microsoft.com/office/drawing/2014/main" id="{80F03DEA-BD43-4D65-ADBB-87F95857BA2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139466" y="2367562"/>
            <a:ext cx="637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Stress </a:t>
            </a:r>
            <a:r>
              <a:rPr kumimoji="0" lang="el-GR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σ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7" name="Rectangle 115">
            <a:extLst>
              <a:ext uri="{FF2B5EF4-FFF2-40B4-BE49-F238E27FC236}">
                <a16:creationId xmlns:a16="http://schemas.microsoft.com/office/drawing/2014/main" id="{7DD5CC65-C7D7-40AA-BEBD-AC20134BB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0470" y="3073400"/>
            <a:ext cx="5873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Strain </a:t>
            </a:r>
            <a:r>
              <a:rPr kumimoji="0" lang="el-GR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ε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1" name="Freeform 117">
            <a:extLst>
              <a:ext uri="{FF2B5EF4-FFF2-40B4-BE49-F238E27FC236}">
                <a16:creationId xmlns:a16="http://schemas.microsoft.com/office/drawing/2014/main" id="{71B05690-0876-4753-AC7D-9F001E496BB3}"/>
              </a:ext>
            </a:extLst>
          </p:cNvPr>
          <p:cNvSpPr>
            <a:spLocks/>
          </p:cNvSpPr>
          <p:nvPr/>
        </p:nvSpPr>
        <p:spPr bwMode="auto">
          <a:xfrm>
            <a:off x="6367463" y="2084388"/>
            <a:ext cx="2125663" cy="1184275"/>
          </a:xfrm>
          <a:custGeom>
            <a:avLst/>
            <a:gdLst>
              <a:gd name="T0" fmla="*/ 0 w 3392"/>
              <a:gd name="T1" fmla="*/ 315 h 1888"/>
              <a:gd name="T2" fmla="*/ 315 w 3392"/>
              <a:gd name="T3" fmla="*/ 0 h 1888"/>
              <a:gd name="T4" fmla="*/ 3078 w 3392"/>
              <a:gd name="T5" fmla="*/ 0 h 1888"/>
              <a:gd name="T6" fmla="*/ 3392 w 3392"/>
              <a:gd name="T7" fmla="*/ 315 h 1888"/>
              <a:gd name="T8" fmla="*/ 3392 w 3392"/>
              <a:gd name="T9" fmla="*/ 1574 h 1888"/>
              <a:gd name="T10" fmla="*/ 3078 w 3392"/>
              <a:gd name="T11" fmla="*/ 1888 h 1888"/>
              <a:gd name="T12" fmla="*/ 315 w 3392"/>
              <a:gd name="T13" fmla="*/ 1888 h 1888"/>
              <a:gd name="T14" fmla="*/ 0 w 3392"/>
              <a:gd name="T15" fmla="*/ 1574 h 1888"/>
              <a:gd name="T16" fmla="*/ 0 w 3392"/>
              <a:gd name="T17" fmla="*/ 315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92" h="1888">
                <a:moveTo>
                  <a:pt x="0" y="315"/>
                </a:moveTo>
                <a:cubicBezTo>
                  <a:pt x="0" y="141"/>
                  <a:pt x="141" y="0"/>
                  <a:pt x="315" y="0"/>
                </a:cubicBezTo>
                <a:lnTo>
                  <a:pt x="3078" y="0"/>
                </a:lnTo>
                <a:cubicBezTo>
                  <a:pt x="3252" y="0"/>
                  <a:pt x="3392" y="141"/>
                  <a:pt x="3392" y="315"/>
                </a:cubicBezTo>
                <a:lnTo>
                  <a:pt x="3392" y="1574"/>
                </a:lnTo>
                <a:cubicBezTo>
                  <a:pt x="3392" y="1748"/>
                  <a:pt x="3252" y="1888"/>
                  <a:pt x="3078" y="1888"/>
                </a:cubicBezTo>
                <a:lnTo>
                  <a:pt x="315" y="1888"/>
                </a:lnTo>
                <a:cubicBezTo>
                  <a:pt x="141" y="1888"/>
                  <a:pt x="0" y="1748"/>
                  <a:pt x="0" y="1574"/>
                </a:cubicBezTo>
                <a:lnTo>
                  <a:pt x="0" y="315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2" name="Rectangle 118">
            <a:extLst>
              <a:ext uri="{FF2B5EF4-FFF2-40B4-BE49-F238E27FC236}">
                <a16:creationId xmlns:a16="http://schemas.microsoft.com/office/drawing/2014/main" id="{36818C53-40BE-421D-9554-22AD2302ADE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01458" y="5218223"/>
            <a:ext cx="508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Lengthy Material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4" name="Rectangle 120">
            <a:extLst>
              <a:ext uri="{FF2B5EF4-FFF2-40B4-BE49-F238E27FC236}">
                <a16:creationId xmlns:a16="http://schemas.microsoft.com/office/drawing/2014/main" id="{87627DDD-F538-41EF-A4CA-0DBDA42F4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7138" y="2254250"/>
            <a:ext cx="14747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Quick Material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5" name="Rectangle 121">
            <a:extLst>
              <a:ext uri="{FF2B5EF4-FFF2-40B4-BE49-F238E27FC236}">
                <a16:creationId xmlns:a16="http://schemas.microsoft.com/office/drawing/2014/main" id="{8FB91361-FC68-4FC4-AEE4-5B51EF071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50" y="2767013"/>
            <a:ext cx="19542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Screening/Selection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0" name="Freeform 122">
            <a:extLst>
              <a:ext uri="{FF2B5EF4-FFF2-40B4-BE49-F238E27FC236}">
                <a16:creationId xmlns:a16="http://schemas.microsoft.com/office/drawing/2014/main" id="{B89BAFF0-3C64-4330-AFBC-4BE3A80230F6}"/>
              </a:ext>
            </a:extLst>
          </p:cNvPr>
          <p:cNvSpPr>
            <a:spLocks/>
          </p:cNvSpPr>
          <p:nvPr/>
        </p:nvSpPr>
        <p:spPr bwMode="auto">
          <a:xfrm>
            <a:off x="8562975" y="2425700"/>
            <a:ext cx="1835150" cy="371475"/>
          </a:xfrm>
          <a:custGeom>
            <a:avLst/>
            <a:gdLst>
              <a:gd name="T0" fmla="*/ 0 w 1156"/>
              <a:gd name="T1" fmla="*/ 117 h 234"/>
              <a:gd name="T2" fmla="*/ 117 w 1156"/>
              <a:gd name="T3" fmla="*/ 0 h 234"/>
              <a:gd name="T4" fmla="*/ 117 w 1156"/>
              <a:gd name="T5" fmla="*/ 58 h 234"/>
              <a:gd name="T6" fmla="*/ 1039 w 1156"/>
              <a:gd name="T7" fmla="*/ 58 h 234"/>
              <a:gd name="T8" fmla="*/ 1039 w 1156"/>
              <a:gd name="T9" fmla="*/ 0 h 234"/>
              <a:gd name="T10" fmla="*/ 1156 w 1156"/>
              <a:gd name="T11" fmla="*/ 117 h 234"/>
              <a:gd name="T12" fmla="*/ 1039 w 1156"/>
              <a:gd name="T13" fmla="*/ 234 h 234"/>
              <a:gd name="T14" fmla="*/ 1039 w 1156"/>
              <a:gd name="T15" fmla="*/ 175 h 234"/>
              <a:gd name="T16" fmla="*/ 117 w 1156"/>
              <a:gd name="T17" fmla="*/ 175 h 234"/>
              <a:gd name="T18" fmla="*/ 117 w 1156"/>
              <a:gd name="T19" fmla="*/ 234 h 234"/>
              <a:gd name="T20" fmla="*/ 0 w 1156"/>
              <a:gd name="T21" fmla="*/ 11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6" h="234">
                <a:moveTo>
                  <a:pt x="0" y="117"/>
                </a:moveTo>
                <a:lnTo>
                  <a:pt x="117" y="0"/>
                </a:lnTo>
                <a:lnTo>
                  <a:pt x="117" y="58"/>
                </a:lnTo>
                <a:lnTo>
                  <a:pt x="1039" y="58"/>
                </a:lnTo>
                <a:lnTo>
                  <a:pt x="1039" y="0"/>
                </a:lnTo>
                <a:lnTo>
                  <a:pt x="1156" y="117"/>
                </a:lnTo>
                <a:lnTo>
                  <a:pt x="1039" y="234"/>
                </a:lnTo>
                <a:lnTo>
                  <a:pt x="1039" y="175"/>
                </a:lnTo>
                <a:lnTo>
                  <a:pt x="117" y="175"/>
                </a:lnTo>
                <a:lnTo>
                  <a:pt x="117" y="234"/>
                </a:lnTo>
                <a:lnTo>
                  <a:pt x="0" y="117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Freeform 123">
            <a:extLst>
              <a:ext uri="{FF2B5EF4-FFF2-40B4-BE49-F238E27FC236}">
                <a16:creationId xmlns:a16="http://schemas.microsoft.com/office/drawing/2014/main" id="{20E27AE3-BCE7-4E5D-BD6C-0BC4F406B891}"/>
              </a:ext>
            </a:extLst>
          </p:cNvPr>
          <p:cNvSpPr>
            <a:spLocks/>
          </p:cNvSpPr>
          <p:nvPr/>
        </p:nvSpPr>
        <p:spPr bwMode="auto">
          <a:xfrm>
            <a:off x="8562975" y="2425700"/>
            <a:ext cx="1835150" cy="371475"/>
          </a:xfrm>
          <a:custGeom>
            <a:avLst/>
            <a:gdLst>
              <a:gd name="T0" fmla="*/ 0 w 1156"/>
              <a:gd name="T1" fmla="*/ 117 h 234"/>
              <a:gd name="T2" fmla="*/ 117 w 1156"/>
              <a:gd name="T3" fmla="*/ 0 h 234"/>
              <a:gd name="T4" fmla="*/ 117 w 1156"/>
              <a:gd name="T5" fmla="*/ 58 h 234"/>
              <a:gd name="T6" fmla="*/ 1039 w 1156"/>
              <a:gd name="T7" fmla="*/ 58 h 234"/>
              <a:gd name="T8" fmla="*/ 1039 w 1156"/>
              <a:gd name="T9" fmla="*/ 0 h 234"/>
              <a:gd name="T10" fmla="*/ 1156 w 1156"/>
              <a:gd name="T11" fmla="*/ 117 h 234"/>
              <a:gd name="T12" fmla="*/ 1039 w 1156"/>
              <a:gd name="T13" fmla="*/ 234 h 234"/>
              <a:gd name="T14" fmla="*/ 1039 w 1156"/>
              <a:gd name="T15" fmla="*/ 175 h 234"/>
              <a:gd name="T16" fmla="*/ 117 w 1156"/>
              <a:gd name="T17" fmla="*/ 175 h 234"/>
              <a:gd name="T18" fmla="*/ 117 w 1156"/>
              <a:gd name="T19" fmla="*/ 234 h 234"/>
              <a:gd name="T20" fmla="*/ 0 w 1156"/>
              <a:gd name="T21" fmla="*/ 11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6" h="234">
                <a:moveTo>
                  <a:pt x="0" y="117"/>
                </a:moveTo>
                <a:lnTo>
                  <a:pt x="117" y="0"/>
                </a:lnTo>
                <a:lnTo>
                  <a:pt x="117" y="58"/>
                </a:lnTo>
                <a:lnTo>
                  <a:pt x="1039" y="58"/>
                </a:lnTo>
                <a:lnTo>
                  <a:pt x="1039" y="0"/>
                </a:lnTo>
                <a:lnTo>
                  <a:pt x="1156" y="117"/>
                </a:lnTo>
                <a:lnTo>
                  <a:pt x="1039" y="234"/>
                </a:lnTo>
                <a:lnTo>
                  <a:pt x="1039" y="175"/>
                </a:lnTo>
                <a:lnTo>
                  <a:pt x="117" y="175"/>
                </a:lnTo>
                <a:lnTo>
                  <a:pt x="117" y="234"/>
                </a:lnTo>
                <a:lnTo>
                  <a:pt x="0" y="117"/>
                </a:lnTo>
                <a:close/>
              </a:path>
            </a:pathLst>
          </a:custGeom>
          <a:noFill/>
          <a:ln w="95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2" name="Rectangle 124">
            <a:extLst>
              <a:ext uri="{FF2B5EF4-FFF2-40B4-BE49-F238E27FC236}">
                <a16:creationId xmlns:a16="http://schemas.microsoft.com/office/drawing/2014/main" id="{9B925777-1346-4F1F-9C88-A9AA8EEB5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6344" y="3799311"/>
            <a:ext cx="115961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900" b="1" dirty="0">
                <a:solidFill>
                  <a:srgbClr val="000000"/>
                </a:solidFill>
                <a:latin typeface="Calibri" panose="020F0502020204030204" pitchFamily="34" charset="0"/>
              </a:rPr>
              <a:t>Fatigue Net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4" name="Rectangle 125">
            <a:extLst>
              <a:ext uri="{FF2B5EF4-FFF2-40B4-BE49-F238E27FC236}">
                <a16:creationId xmlns:a16="http://schemas.microsoft.com/office/drawing/2014/main" id="{17F5713C-F5DD-40C7-9ADF-D0A4C0DDE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10971" y="3806537"/>
            <a:ext cx="91281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reduces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5" name="Rectangle 126">
            <a:extLst>
              <a:ext uri="{FF2B5EF4-FFF2-40B4-BE49-F238E27FC236}">
                <a16:creationId xmlns:a16="http://schemas.microsoft.com/office/drawing/2014/main" id="{F26D0514-C13A-4D78-8058-F9A8E4BC5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5588" y="4098925"/>
            <a:ext cx="243681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material selection time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7" name="Rectangle 128">
            <a:extLst>
              <a:ext uri="{FF2B5EF4-FFF2-40B4-BE49-F238E27FC236}">
                <a16:creationId xmlns:a16="http://schemas.microsoft.com/office/drawing/2014/main" id="{EE7BC846-CB00-4DD7-B137-043A063F4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5976" y="4388671"/>
            <a:ext cx="271228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while improving screening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8" name="Rectangle 129">
            <a:extLst>
              <a:ext uri="{FF2B5EF4-FFF2-40B4-BE49-F238E27FC236}">
                <a16:creationId xmlns:a16="http://schemas.microsoft.com/office/drawing/2014/main" id="{7D732296-03F3-4B95-8623-7ABC55C80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8863" y="4681538"/>
            <a:ext cx="80168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results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9" name="Freeform 130">
            <a:extLst>
              <a:ext uri="{FF2B5EF4-FFF2-40B4-BE49-F238E27FC236}">
                <a16:creationId xmlns:a16="http://schemas.microsoft.com/office/drawing/2014/main" id="{B6C3E6F9-9E46-4A0C-8B75-333ABB50F24C}"/>
              </a:ext>
            </a:extLst>
          </p:cNvPr>
          <p:cNvSpPr>
            <a:spLocks/>
          </p:cNvSpPr>
          <p:nvPr/>
        </p:nvSpPr>
        <p:spPr bwMode="auto">
          <a:xfrm>
            <a:off x="7299325" y="3278188"/>
            <a:ext cx="130175" cy="280988"/>
          </a:xfrm>
          <a:custGeom>
            <a:avLst/>
            <a:gdLst>
              <a:gd name="T0" fmla="*/ 62 w 82"/>
              <a:gd name="T1" fmla="*/ 0 h 177"/>
              <a:gd name="T2" fmla="*/ 62 w 82"/>
              <a:gd name="T3" fmla="*/ 136 h 177"/>
              <a:gd name="T4" fmla="*/ 82 w 82"/>
              <a:gd name="T5" fmla="*/ 136 h 177"/>
              <a:gd name="T6" fmla="*/ 41 w 82"/>
              <a:gd name="T7" fmla="*/ 177 h 177"/>
              <a:gd name="T8" fmla="*/ 0 w 82"/>
              <a:gd name="T9" fmla="*/ 136 h 177"/>
              <a:gd name="T10" fmla="*/ 20 w 82"/>
              <a:gd name="T11" fmla="*/ 136 h 177"/>
              <a:gd name="T12" fmla="*/ 20 w 82"/>
              <a:gd name="T13" fmla="*/ 0 h 177"/>
              <a:gd name="T14" fmla="*/ 62 w 82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177">
                <a:moveTo>
                  <a:pt x="62" y="0"/>
                </a:moveTo>
                <a:lnTo>
                  <a:pt x="62" y="136"/>
                </a:lnTo>
                <a:lnTo>
                  <a:pt x="82" y="136"/>
                </a:lnTo>
                <a:lnTo>
                  <a:pt x="41" y="177"/>
                </a:lnTo>
                <a:lnTo>
                  <a:pt x="0" y="136"/>
                </a:lnTo>
                <a:lnTo>
                  <a:pt x="20" y="136"/>
                </a:lnTo>
                <a:lnTo>
                  <a:pt x="20" y="0"/>
                </a:lnTo>
                <a:lnTo>
                  <a:pt x="62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" name="Freeform 131">
            <a:extLst>
              <a:ext uri="{FF2B5EF4-FFF2-40B4-BE49-F238E27FC236}">
                <a16:creationId xmlns:a16="http://schemas.microsoft.com/office/drawing/2014/main" id="{E48255CF-D73A-4438-9957-452335E1315D}"/>
              </a:ext>
            </a:extLst>
          </p:cNvPr>
          <p:cNvSpPr>
            <a:spLocks/>
          </p:cNvSpPr>
          <p:nvPr/>
        </p:nvSpPr>
        <p:spPr bwMode="auto">
          <a:xfrm>
            <a:off x="7299325" y="3278188"/>
            <a:ext cx="130175" cy="280988"/>
          </a:xfrm>
          <a:custGeom>
            <a:avLst/>
            <a:gdLst>
              <a:gd name="T0" fmla="*/ 62 w 82"/>
              <a:gd name="T1" fmla="*/ 0 h 177"/>
              <a:gd name="T2" fmla="*/ 62 w 82"/>
              <a:gd name="T3" fmla="*/ 136 h 177"/>
              <a:gd name="T4" fmla="*/ 82 w 82"/>
              <a:gd name="T5" fmla="*/ 136 h 177"/>
              <a:gd name="T6" fmla="*/ 41 w 82"/>
              <a:gd name="T7" fmla="*/ 177 h 177"/>
              <a:gd name="T8" fmla="*/ 0 w 82"/>
              <a:gd name="T9" fmla="*/ 136 h 177"/>
              <a:gd name="T10" fmla="*/ 20 w 82"/>
              <a:gd name="T11" fmla="*/ 136 h 177"/>
              <a:gd name="T12" fmla="*/ 20 w 82"/>
              <a:gd name="T13" fmla="*/ 0 h 177"/>
              <a:gd name="T14" fmla="*/ 62 w 82"/>
              <a:gd name="T1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177">
                <a:moveTo>
                  <a:pt x="62" y="0"/>
                </a:moveTo>
                <a:lnTo>
                  <a:pt x="62" y="136"/>
                </a:lnTo>
                <a:lnTo>
                  <a:pt x="82" y="136"/>
                </a:lnTo>
                <a:lnTo>
                  <a:pt x="41" y="177"/>
                </a:lnTo>
                <a:lnTo>
                  <a:pt x="0" y="136"/>
                </a:lnTo>
                <a:lnTo>
                  <a:pt x="20" y="136"/>
                </a:lnTo>
                <a:lnTo>
                  <a:pt x="20" y="0"/>
                </a:lnTo>
                <a:lnTo>
                  <a:pt x="62" y="0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1" name="Rectangle 132">
            <a:extLst>
              <a:ext uri="{FF2B5EF4-FFF2-40B4-BE49-F238E27FC236}">
                <a16:creationId xmlns:a16="http://schemas.microsoft.com/office/drawing/2014/main" id="{1C83FB27-2104-494E-8A31-A78E60414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4583113"/>
            <a:ext cx="1565275" cy="19970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57" name="Picture 133">
            <a:extLst>
              <a:ext uri="{FF2B5EF4-FFF2-40B4-BE49-F238E27FC236}">
                <a16:creationId xmlns:a16="http://schemas.microsoft.com/office/drawing/2014/main" id="{853743A6-56FF-491F-909F-E6026DD46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583113"/>
            <a:ext cx="1565275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2" name="Rectangle 134">
            <a:extLst>
              <a:ext uri="{FF2B5EF4-FFF2-40B4-BE49-F238E27FC236}">
                <a16:creationId xmlns:a16="http://schemas.microsoft.com/office/drawing/2014/main" id="{752B54CB-3888-4934-8117-02925F7C5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4583113"/>
            <a:ext cx="1565275" cy="1997075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3" name="Rectangle 135">
            <a:extLst>
              <a:ext uri="{FF2B5EF4-FFF2-40B4-BE49-F238E27FC236}">
                <a16:creationId xmlns:a16="http://schemas.microsoft.com/office/drawing/2014/main" id="{A6AB507B-FC9D-4258-A1D0-0557D0903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4583113"/>
            <a:ext cx="1565275" cy="1997075"/>
          </a:xfrm>
          <a:prstGeom prst="rect">
            <a:avLst/>
          </a:prstGeom>
          <a:noFill/>
          <a:ln w="30163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4" name="Rectangle 136">
            <a:extLst>
              <a:ext uri="{FF2B5EF4-FFF2-40B4-BE49-F238E27FC236}">
                <a16:creationId xmlns:a16="http://schemas.microsoft.com/office/drawing/2014/main" id="{3893A0A3-1F2E-4B35-A540-B668A6A04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5813" y="4606925"/>
            <a:ext cx="7223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ANSYS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7" name="Rectangle 137">
            <a:extLst>
              <a:ext uri="{FF2B5EF4-FFF2-40B4-BE49-F238E27FC236}">
                <a16:creationId xmlns:a16="http://schemas.microsoft.com/office/drawing/2014/main" id="{E4458E85-F9C4-4DF3-A946-04398C6F8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4797425"/>
            <a:ext cx="8715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ABAQUS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8" name="Rectangle 138">
            <a:extLst>
              <a:ext uri="{FF2B5EF4-FFF2-40B4-BE49-F238E27FC236}">
                <a16:creationId xmlns:a16="http://schemas.microsoft.com/office/drawing/2014/main" id="{BA2DFE96-D376-49EE-BEE3-721D066E7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6913" y="4987925"/>
            <a:ext cx="9017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COMSOL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9" name="Rectangle 139">
            <a:extLst>
              <a:ext uri="{FF2B5EF4-FFF2-40B4-BE49-F238E27FC236}">
                <a16:creationId xmlns:a16="http://schemas.microsoft.com/office/drawing/2014/main" id="{C8C7F4CB-2916-4BE3-BE42-859CDC548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168900"/>
            <a:ext cx="1905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0" name="Rectangle 140">
            <a:extLst>
              <a:ext uri="{FF2B5EF4-FFF2-40B4-BE49-F238E27FC236}">
                <a16:creationId xmlns:a16="http://schemas.microsoft.com/office/drawing/2014/main" id="{4D1E623B-4F40-4E76-B6A2-1241FB6DE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938" y="5168900"/>
            <a:ext cx="1397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1" name="Rectangle 141">
            <a:extLst>
              <a:ext uri="{FF2B5EF4-FFF2-40B4-BE49-F238E27FC236}">
                <a16:creationId xmlns:a16="http://schemas.microsoft.com/office/drawing/2014/main" id="{F62F30F8-D885-4440-B4FA-1290D8756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263" y="5168900"/>
            <a:ext cx="5413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Code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2" name="Rectangle 142">
            <a:extLst>
              <a:ext uri="{FF2B5EF4-FFF2-40B4-BE49-F238E27FC236}">
                <a16:creationId xmlns:a16="http://schemas.microsoft.com/office/drawing/2014/main" id="{E05EF913-9EA4-4DC6-BA9B-6AD73972F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650" y="5359400"/>
            <a:ext cx="3222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3" name="Rectangle 143">
            <a:extLst>
              <a:ext uri="{FF2B5EF4-FFF2-40B4-BE49-F238E27FC236}">
                <a16:creationId xmlns:a16="http://schemas.microsoft.com/office/drawing/2014/main" id="{E154174B-342E-4158-BBF5-0F767AC60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475" y="5359400"/>
            <a:ext cx="1412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4" name="Rectangle 144">
            <a:extLst>
              <a:ext uri="{FF2B5EF4-FFF2-40B4-BE49-F238E27FC236}">
                <a16:creationId xmlns:a16="http://schemas.microsoft.com/office/drawing/2014/main" id="{5170D917-BC8C-4560-A509-2B592EC84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6800" y="5359400"/>
            <a:ext cx="4714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Safe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5" name="Rectangle 145">
            <a:extLst>
              <a:ext uri="{FF2B5EF4-FFF2-40B4-BE49-F238E27FC236}">
                <a16:creationId xmlns:a16="http://schemas.microsoft.com/office/drawing/2014/main" id="{FD6460E1-FF43-4E2C-AC78-E6E4A6268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7575" y="5549900"/>
            <a:ext cx="4392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Altair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6" name="Rectangle 146">
            <a:extLst>
              <a:ext uri="{FF2B5EF4-FFF2-40B4-BE49-F238E27FC236}">
                <a16:creationId xmlns:a16="http://schemas.microsoft.com/office/drawing/2014/main" id="{1D7F3D7A-1B18-472F-91D5-597962B80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6763" y="5730875"/>
            <a:ext cx="7810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CalculiX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7" name="Rectangle 147">
            <a:extLst>
              <a:ext uri="{FF2B5EF4-FFF2-40B4-BE49-F238E27FC236}">
                <a16:creationId xmlns:a16="http://schemas.microsoft.com/office/drawing/2014/main" id="{38D27253-93C4-491E-8E4D-9A4B58BDB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6800" y="5849938"/>
            <a:ext cx="2016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8" name="Rectangle 148">
            <a:extLst>
              <a:ext uri="{FF2B5EF4-FFF2-40B4-BE49-F238E27FC236}">
                <a16:creationId xmlns:a16="http://schemas.microsoft.com/office/drawing/2014/main" id="{95AF7F89-60FC-4AE4-AE9E-E24753071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263" y="6111875"/>
            <a:ext cx="4000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and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9" name="Rectangle 149">
            <a:extLst>
              <a:ext uri="{FF2B5EF4-FFF2-40B4-BE49-F238E27FC236}">
                <a16:creationId xmlns:a16="http://schemas.microsoft.com/office/drawing/2014/main" id="{66C74F74-F44E-4572-85A6-82C4DCB7B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6138" y="6292850"/>
            <a:ext cx="6619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others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0" name="Rectangle 150">
            <a:extLst>
              <a:ext uri="{FF2B5EF4-FFF2-40B4-BE49-F238E27FC236}">
                <a16:creationId xmlns:a16="http://schemas.microsoft.com/office/drawing/2014/main" id="{015B5B08-64DD-4EBA-91FD-8DA1658AD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7338" y="3568700"/>
            <a:ext cx="1533525" cy="6635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75" name="Picture 151">
            <a:extLst>
              <a:ext uri="{FF2B5EF4-FFF2-40B4-BE49-F238E27FC236}">
                <a16:creationId xmlns:a16="http://schemas.microsoft.com/office/drawing/2014/main" id="{31CE555D-D679-4DE1-88D8-EDE8607A2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38" y="3568700"/>
            <a:ext cx="15335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1" name="Rectangle 152">
            <a:extLst>
              <a:ext uri="{FF2B5EF4-FFF2-40B4-BE49-F238E27FC236}">
                <a16:creationId xmlns:a16="http://schemas.microsoft.com/office/drawing/2014/main" id="{5E93C3B3-D74F-4460-966E-F7BD68A82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7338" y="3570288"/>
            <a:ext cx="1535113" cy="661988"/>
          </a:xfrm>
          <a:prstGeom prst="rect">
            <a:avLst/>
          </a:prstGeom>
          <a:solidFill>
            <a:srgbClr val="EFF1A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2" name="Rectangle 153">
            <a:extLst>
              <a:ext uri="{FF2B5EF4-FFF2-40B4-BE49-F238E27FC236}">
                <a16:creationId xmlns:a16="http://schemas.microsoft.com/office/drawing/2014/main" id="{574A65D6-19E8-45FD-9521-9EAE958B6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7338" y="3568700"/>
            <a:ext cx="1533525" cy="663575"/>
          </a:xfrm>
          <a:prstGeom prst="rect">
            <a:avLst/>
          </a:prstGeom>
          <a:noFill/>
          <a:ln w="30163" cap="flat">
            <a:solidFill>
              <a:srgbClr val="BF9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Rectangle 154">
            <a:extLst>
              <a:ext uri="{FF2B5EF4-FFF2-40B4-BE49-F238E27FC236}">
                <a16:creationId xmlns:a16="http://schemas.microsoft.com/office/drawing/2014/main" id="{08C8CE39-0EF9-49F9-AB2D-55F0DA729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3400" y="3575050"/>
            <a:ext cx="11128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Interface to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4" name="Rectangle 155">
            <a:extLst>
              <a:ext uri="{FF2B5EF4-FFF2-40B4-BE49-F238E27FC236}">
                <a16:creationId xmlns:a16="http://schemas.microsoft.com/office/drawing/2014/main" id="{1569AC3D-8093-459D-BE01-1F787D1A7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3413" y="3765550"/>
            <a:ext cx="9223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CAD/FEA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5" name="Rectangle 156">
            <a:extLst>
              <a:ext uri="{FF2B5EF4-FFF2-40B4-BE49-F238E27FC236}">
                <a16:creationId xmlns:a16="http://schemas.microsoft.com/office/drawing/2014/main" id="{700EFE0B-1810-4769-A325-9B078453A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525" y="3954463"/>
            <a:ext cx="9017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Software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6" name="Freeform 157">
            <a:extLst>
              <a:ext uri="{FF2B5EF4-FFF2-40B4-BE49-F238E27FC236}">
                <a16:creationId xmlns:a16="http://schemas.microsoft.com/office/drawing/2014/main" id="{5BFAFAA2-8308-4ACF-AF69-DC4B40F356AD}"/>
              </a:ext>
            </a:extLst>
          </p:cNvPr>
          <p:cNvSpPr>
            <a:spLocks/>
          </p:cNvSpPr>
          <p:nvPr/>
        </p:nvSpPr>
        <p:spPr bwMode="auto">
          <a:xfrm>
            <a:off x="7329488" y="4271963"/>
            <a:ext cx="120650" cy="290513"/>
          </a:xfrm>
          <a:custGeom>
            <a:avLst/>
            <a:gdLst>
              <a:gd name="T0" fmla="*/ 57 w 76"/>
              <a:gd name="T1" fmla="*/ 0 h 183"/>
              <a:gd name="T2" fmla="*/ 57 w 76"/>
              <a:gd name="T3" fmla="*/ 145 h 183"/>
              <a:gd name="T4" fmla="*/ 76 w 76"/>
              <a:gd name="T5" fmla="*/ 145 h 183"/>
              <a:gd name="T6" fmla="*/ 38 w 76"/>
              <a:gd name="T7" fmla="*/ 183 h 183"/>
              <a:gd name="T8" fmla="*/ 0 w 76"/>
              <a:gd name="T9" fmla="*/ 145 h 183"/>
              <a:gd name="T10" fmla="*/ 19 w 76"/>
              <a:gd name="T11" fmla="*/ 145 h 183"/>
              <a:gd name="T12" fmla="*/ 19 w 76"/>
              <a:gd name="T13" fmla="*/ 0 h 183"/>
              <a:gd name="T14" fmla="*/ 57 w 76"/>
              <a:gd name="T15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183">
                <a:moveTo>
                  <a:pt x="57" y="0"/>
                </a:moveTo>
                <a:lnTo>
                  <a:pt x="57" y="145"/>
                </a:lnTo>
                <a:lnTo>
                  <a:pt x="76" y="145"/>
                </a:lnTo>
                <a:lnTo>
                  <a:pt x="38" y="183"/>
                </a:lnTo>
                <a:lnTo>
                  <a:pt x="0" y="145"/>
                </a:lnTo>
                <a:lnTo>
                  <a:pt x="19" y="145"/>
                </a:lnTo>
                <a:lnTo>
                  <a:pt x="19" y="0"/>
                </a:lnTo>
                <a:lnTo>
                  <a:pt x="57" y="0"/>
                </a:lnTo>
                <a:close/>
              </a:path>
            </a:pathLst>
          </a:cu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8" name="Freeform 158">
            <a:extLst>
              <a:ext uri="{FF2B5EF4-FFF2-40B4-BE49-F238E27FC236}">
                <a16:creationId xmlns:a16="http://schemas.microsoft.com/office/drawing/2014/main" id="{0ACB7983-43EE-4574-AFCF-0D81D4FA8B0C}"/>
              </a:ext>
            </a:extLst>
          </p:cNvPr>
          <p:cNvSpPr>
            <a:spLocks/>
          </p:cNvSpPr>
          <p:nvPr/>
        </p:nvSpPr>
        <p:spPr bwMode="auto">
          <a:xfrm>
            <a:off x="7329488" y="4271963"/>
            <a:ext cx="120650" cy="290513"/>
          </a:xfrm>
          <a:custGeom>
            <a:avLst/>
            <a:gdLst>
              <a:gd name="T0" fmla="*/ 57 w 76"/>
              <a:gd name="T1" fmla="*/ 0 h 183"/>
              <a:gd name="T2" fmla="*/ 57 w 76"/>
              <a:gd name="T3" fmla="*/ 145 h 183"/>
              <a:gd name="T4" fmla="*/ 76 w 76"/>
              <a:gd name="T5" fmla="*/ 145 h 183"/>
              <a:gd name="T6" fmla="*/ 38 w 76"/>
              <a:gd name="T7" fmla="*/ 183 h 183"/>
              <a:gd name="T8" fmla="*/ 0 w 76"/>
              <a:gd name="T9" fmla="*/ 145 h 183"/>
              <a:gd name="T10" fmla="*/ 19 w 76"/>
              <a:gd name="T11" fmla="*/ 145 h 183"/>
              <a:gd name="T12" fmla="*/ 19 w 76"/>
              <a:gd name="T13" fmla="*/ 0 h 183"/>
              <a:gd name="T14" fmla="*/ 57 w 76"/>
              <a:gd name="T15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183">
                <a:moveTo>
                  <a:pt x="57" y="0"/>
                </a:moveTo>
                <a:lnTo>
                  <a:pt x="57" y="145"/>
                </a:lnTo>
                <a:lnTo>
                  <a:pt x="76" y="145"/>
                </a:lnTo>
                <a:lnTo>
                  <a:pt x="38" y="183"/>
                </a:lnTo>
                <a:lnTo>
                  <a:pt x="0" y="145"/>
                </a:lnTo>
                <a:lnTo>
                  <a:pt x="19" y="145"/>
                </a:lnTo>
                <a:lnTo>
                  <a:pt x="19" y="0"/>
                </a:lnTo>
                <a:lnTo>
                  <a:pt x="57" y="0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0" name="Freeform 162">
            <a:extLst>
              <a:ext uri="{FF2B5EF4-FFF2-40B4-BE49-F238E27FC236}">
                <a16:creationId xmlns:a16="http://schemas.microsoft.com/office/drawing/2014/main" id="{6CABD54A-2EF0-420E-9737-7C379135014D}"/>
              </a:ext>
            </a:extLst>
          </p:cNvPr>
          <p:cNvSpPr>
            <a:spLocks/>
          </p:cNvSpPr>
          <p:nvPr/>
        </p:nvSpPr>
        <p:spPr bwMode="auto">
          <a:xfrm>
            <a:off x="8488363" y="1742210"/>
            <a:ext cx="3308350" cy="1927225"/>
          </a:xfrm>
          <a:custGeom>
            <a:avLst/>
            <a:gdLst>
              <a:gd name="T0" fmla="*/ 0 w 5280"/>
              <a:gd name="T1" fmla="*/ 512 h 3072"/>
              <a:gd name="T2" fmla="*/ 512 w 5280"/>
              <a:gd name="T3" fmla="*/ 0 h 3072"/>
              <a:gd name="T4" fmla="*/ 4768 w 5280"/>
              <a:gd name="T5" fmla="*/ 0 h 3072"/>
              <a:gd name="T6" fmla="*/ 5280 w 5280"/>
              <a:gd name="T7" fmla="*/ 512 h 3072"/>
              <a:gd name="T8" fmla="*/ 5280 w 5280"/>
              <a:gd name="T9" fmla="*/ 2560 h 3072"/>
              <a:gd name="T10" fmla="*/ 4768 w 5280"/>
              <a:gd name="T11" fmla="*/ 3072 h 3072"/>
              <a:gd name="T12" fmla="*/ 512 w 5280"/>
              <a:gd name="T13" fmla="*/ 3072 h 3072"/>
              <a:gd name="T14" fmla="*/ 0 w 5280"/>
              <a:gd name="T15" fmla="*/ 2560 h 3072"/>
              <a:gd name="T16" fmla="*/ 0 w 5280"/>
              <a:gd name="T17" fmla="*/ 512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80" h="3072">
                <a:moveTo>
                  <a:pt x="0" y="512"/>
                </a:moveTo>
                <a:cubicBezTo>
                  <a:pt x="0" y="230"/>
                  <a:pt x="230" y="0"/>
                  <a:pt x="512" y="0"/>
                </a:cubicBezTo>
                <a:lnTo>
                  <a:pt x="4768" y="0"/>
                </a:lnTo>
                <a:cubicBezTo>
                  <a:pt x="5051" y="0"/>
                  <a:pt x="5280" y="230"/>
                  <a:pt x="5280" y="512"/>
                </a:cubicBezTo>
                <a:lnTo>
                  <a:pt x="5280" y="2560"/>
                </a:lnTo>
                <a:cubicBezTo>
                  <a:pt x="5280" y="2843"/>
                  <a:pt x="5051" y="3072"/>
                  <a:pt x="4768" y="3072"/>
                </a:cubicBezTo>
                <a:lnTo>
                  <a:pt x="512" y="3072"/>
                </a:lnTo>
                <a:cubicBezTo>
                  <a:pt x="230" y="3072"/>
                  <a:pt x="0" y="2843"/>
                  <a:pt x="0" y="2560"/>
                </a:cubicBezTo>
                <a:lnTo>
                  <a:pt x="0" y="512"/>
                </a:lnTo>
                <a:close/>
              </a:path>
            </a:pathLst>
          </a:custGeom>
          <a:solidFill>
            <a:srgbClr val="EFF1A7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2" name="Freeform 164">
            <a:extLst>
              <a:ext uri="{FF2B5EF4-FFF2-40B4-BE49-F238E27FC236}">
                <a16:creationId xmlns:a16="http://schemas.microsoft.com/office/drawing/2014/main" id="{E9790258-EE8B-431F-94E2-1749C0357774}"/>
              </a:ext>
            </a:extLst>
          </p:cNvPr>
          <p:cNvSpPr>
            <a:spLocks/>
          </p:cNvSpPr>
          <p:nvPr/>
        </p:nvSpPr>
        <p:spPr bwMode="auto">
          <a:xfrm>
            <a:off x="8493125" y="1752600"/>
            <a:ext cx="3308350" cy="1927225"/>
          </a:xfrm>
          <a:custGeom>
            <a:avLst/>
            <a:gdLst>
              <a:gd name="T0" fmla="*/ 0 w 5280"/>
              <a:gd name="T1" fmla="*/ 512 h 3072"/>
              <a:gd name="T2" fmla="*/ 512 w 5280"/>
              <a:gd name="T3" fmla="*/ 0 h 3072"/>
              <a:gd name="T4" fmla="*/ 4768 w 5280"/>
              <a:gd name="T5" fmla="*/ 0 h 3072"/>
              <a:gd name="T6" fmla="*/ 5280 w 5280"/>
              <a:gd name="T7" fmla="*/ 512 h 3072"/>
              <a:gd name="T8" fmla="*/ 5280 w 5280"/>
              <a:gd name="T9" fmla="*/ 2560 h 3072"/>
              <a:gd name="T10" fmla="*/ 4768 w 5280"/>
              <a:gd name="T11" fmla="*/ 3072 h 3072"/>
              <a:gd name="T12" fmla="*/ 512 w 5280"/>
              <a:gd name="T13" fmla="*/ 3072 h 3072"/>
              <a:gd name="T14" fmla="*/ 0 w 5280"/>
              <a:gd name="T15" fmla="*/ 2560 h 3072"/>
              <a:gd name="T16" fmla="*/ 0 w 5280"/>
              <a:gd name="T17" fmla="*/ 512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80" h="3072">
                <a:moveTo>
                  <a:pt x="0" y="512"/>
                </a:moveTo>
                <a:cubicBezTo>
                  <a:pt x="0" y="230"/>
                  <a:pt x="230" y="0"/>
                  <a:pt x="512" y="0"/>
                </a:cubicBezTo>
                <a:lnTo>
                  <a:pt x="4768" y="0"/>
                </a:lnTo>
                <a:cubicBezTo>
                  <a:pt x="5051" y="0"/>
                  <a:pt x="5280" y="230"/>
                  <a:pt x="5280" y="512"/>
                </a:cubicBezTo>
                <a:lnTo>
                  <a:pt x="5280" y="2560"/>
                </a:lnTo>
                <a:cubicBezTo>
                  <a:pt x="5280" y="2843"/>
                  <a:pt x="5051" y="3072"/>
                  <a:pt x="4768" y="3072"/>
                </a:cubicBezTo>
                <a:lnTo>
                  <a:pt x="512" y="3072"/>
                </a:lnTo>
                <a:cubicBezTo>
                  <a:pt x="230" y="3072"/>
                  <a:pt x="0" y="2843"/>
                  <a:pt x="0" y="2560"/>
                </a:cubicBezTo>
                <a:lnTo>
                  <a:pt x="0" y="512"/>
                </a:lnTo>
                <a:close/>
              </a:path>
            </a:pathLst>
          </a:custGeom>
          <a:noFill/>
          <a:ln w="9525" cap="flat">
            <a:solidFill>
              <a:srgbClr val="2F528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3" name="Rectangle 165">
            <a:extLst>
              <a:ext uri="{FF2B5EF4-FFF2-40B4-BE49-F238E27FC236}">
                <a16:creationId xmlns:a16="http://schemas.microsoft.com/office/drawing/2014/main" id="{44A2C2BC-C4B8-48DF-834F-76B913ABE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2682" y="1771522"/>
            <a:ext cx="228203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900" b="1" dirty="0">
                <a:solidFill>
                  <a:srgbClr val="000000"/>
                </a:solidFill>
                <a:latin typeface="Calibri" panose="020F0502020204030204" pitchFamily="34" charset="0"/>
              </a:rPr>
              <a:t>Fatigue Net</a:t>
            </a:r>
            <a:r>
              <a:rPr kumimoji="0" lang="en-US" altLang="en-US" sz="1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’s Software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F20CF01-2412-45B9-B056-4872926AF89A}"/>
              </a:ext>
            </a:extLst>
          </p:cNvPr>
          <p:cNvSpPr txBox="1"/>
          <p:nvPr/>
        </p:nvSpPr>
        <p:spPr>
          <a:xfrm>
            <a:off x="10527260" y="2094026"/>
            <a:ext cx="1167656" cy="451406"/>
          </a:xfrm>
          <a:prstGeom prst="rect">
            <a:avLst/>
          </a:prstGeom>
          <a:solidFill>
            <a:schemeClr val="accent6">
              <a:alpha val="20000"/>
            </a:schemeClr>
          </a:solidFill>
          <a:ln w="2222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Simplified</a:t>
            </a:r>
          </a:p>
          <a:p>
            <a:pPr algn="ctr">
              <a:lnSpc>
                <a:spcPts val="14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Loading</a:t>
            </a:r>
          </a:p>
        </p:txBody>
      </p:sp>
      <p:sp>
        <p:nvSpPr>
          <p:cNvPr id="1188" name="TextBox 1187">
            <a:extLst>
              <a:ext uri="{FF2B5EF4-FFF2-40B4-BE49-F238E27FC236}">
                <a16:creationId xmlns:a16="http://schemas.microsoft.com/office/drawing/2014/main" id="{0BB2798E-D47E-44AC-9C38-7DF578CE3774}"/>
              </a:ext>
            </a:extLst>
          </p:cNvPr>
          <p:cNvSpPr txBox="1"/>
          <p:nvPr/>
        </p:nvSpPr>
        <p:spPr>
          <a:xfrm>
            <a:off x="8569673" y="2309119"/>
            <a:ext cx="2418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  Quick Material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Screening Selection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009209-4AC0-4BE7-B719-405B125D5A0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776" y="1577976"/>
            <a:ext cx="3028206" cy="2158821"/>
          </a:xfrm>
          <a:prstGeom prst="rect">
            <a:avLst/>
          </a:prstGeom>
        </p:spPr>
      </p:pic>
      <p:pic>
        <p:nvPicPr>
          <p:cNvPr id="1201" name="Picture 1200">
            <a:extLst>
              <a:ext uri="{FF2B5EF4-FFF2-40B4-BE49-F238E27FC236}">
                <a16:creationId xmlns:a16="http://schemas.microsoft.com/office/drawing/2014/main" id="{3CDB66BD-D16C-4F6C-AB35-92B8B94BDFB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355" y="3653807"/>
            <a:ext cx="3474346" cy="2830547"/>
          </a:xfrm>
          <a:prstGeom prst="rect">
            <a:avLst/>
          </a:prstGeom>
        </p:spPr>
      </p:pic>
      <p:sp>
        <p:nvSpPr>
          <p:cNvPr id="1199" name="Rectangle 1198">
            <a:extLst>
              <a:ext uri="{FF2B5EF4-FFF2-40B4-BE49-F238E27FC236}">
                <a16:creationId xmlns:a16="http://schemas.microsoft.com/office/drawing/2014/main" id="{7895B55E-FCE9-4667-9F7A-4B08DE162FA8}"/>
              </a:ext>
            </a:extLst>
          </p:cNvPr>
          <p:cNvSpPr/>
          <p:nvPr/>
        </p:nvSpPr>
        <p:spPr>
          <a:xfrm rot="16200000">
            <a:off x="31733" y="4350383"/>
            <a:ext cx="2093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Screening/Selection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204" name="Arrow: Left-Right 1203">
            <a:extLst>
              <a:ext uri="{FF2B5EF4-FFF2-40B4-BE49-F238E27FC236}">
                <a16:creationId xmlns:a16="http://schemas.microsoft.com/office/drawing/2014/main" id="{672E5C45-5FA3-432E-8EEB-A18C6666E25F}"/>
              </a:ext>
            </a:extLst>
          </p:cNvPr>
          <p:cNvSpPr/>
          <p:nvPr/>
        </p:nvSpPr>
        <p:spPr>
          <a:xfrm>
            <a:off x="8573278" y="2567782"/>
            <a:ext cx="1937693" cy="370681"/>
          </a:xfrm>
          <a:prstGeom prst="leftRightArrow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  <a:highlight>
                <a:srgbClr val="FF0000"/>
              </a:highlight>
            </a:endParaRPr>
          </a:p>
        </p:txBody>
      </p:sp>
      <p:pic>
        <p:nvPicPr>
          <p:cNvPr id="1159" name="Picture 1158">
            <a:extLst>
              <a:ext uri="{FF2B5EF4-FFF2-40B4-BE49-F238E27FC236}">
                <a16:creationId xmlns:a16="http://schemas.microsoft.com/office/drawing/2014/main" id="{23384834-2904-4102-BFE6-E6552D04694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265" y="2552582"/>
            <a:ext cx="1194606" cy="1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44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7E1BCD-F5F0-49E4-B34A-9A913E0852F5}"/>
              </a:ext>
            </a:extLst>
          </p:cNvPr>
          <p:cNvSpPr txBox="1"/>
          <p:nvPr/>
        </p:nvSpPr>
        <p:spPr>
          <a:xfrm>
            <a:off x="1195735" y="1700791"/>
            <a:ext cx="98005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Proposed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Fatigue analysis tool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bridges a gap between theory with industry application permitting Bottom-Up approach in the conceptual design phase and accelerates material selection process.</a:t>
            </a:r>
            <a:endParaRPr lang="en-US" sz="3200" i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endParaRPr lang="en-US" sz="32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E2666-5A05-4EFD-BE21-4833325E088C}"/>
              </a:ext>
            </a:extLst>
          </p:cNvPr>
          <p:cNvSpPr txBox="1"/>
          <p:nvPr/>
        </p:nvSpPr>
        <p:spPr>
          <a:xfrm>
            <a:off x="1195735" y="970155"/>
            <a:ext cx="3140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u="sng" dirty="0">
                <a:latin typeface="Garamond" panose="02020404030301010803" pitchFamily="18" charset="0"/>
              </a:rPr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625F5-8AD4-4493-BEDF-0A93D0314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289006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7373-A390-40FC-8C45-C2530623873B}"/>
              </a:ext>
            </a:extLst>
          </p:cNvPr>
          <p:cNvSpPr txBox="1">
            <a:spLocks/>
          </p:cNvSpPr>
          <p:nvPr/>
        </p:nvSpPr>
        <p:spPr>
          <a:xfrm>
            <a:off x="3628571" y="2641432"/>
            <a:ext cx="4934857" cy="15751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latin typeface="Garamond" panose="02020404030301010803" pitchFamily="18" charset="0"/>
              </a:rPr>
              <a:t>Thank you for your           attention!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ACED6E-3B96-4F10-9A9C-F794128E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268055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EDD8693-B36D-4341-8302-5B6BBBFDB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sz="5400" b="1" u="sng" dirty="0">
                <a:latin typeface="Garamond" panose="02020404030301010803" pitchFamily="18" charset="0"/>
                <a:cs typeface="Arial" panose="020B0604020202020204" pitchFamily="34" charset="0"/>
              </a:rPr>
              <a:t>Motivation</a:t>
            </a:r>
            <a:endParaRPr lang="en-US" sz="4100" b="1" u="sng" dirty="0"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75EA5E8-2369-42D9-B9E9-19C075FF4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1"/>
              </a:solidFill>
            </a:endParaRPr>
          </a:p>
          <a:p>
            <a:pPr marL="346075" indent="-339725" algn="just" fontAlgn="ctr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1"/>
              </a:solidFill>
            </a:endParaRPr>
          </a:p>
          <a:p>
            <a:pPr marL="463550" indent="-457200" algn="just" fontAlgn="ctr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accent1"/>
                </a:solidFill>
              </a:rPr>
              <a:t>The use of fatigue simulation in the conceptual design phase often runs into roadblocks because the key players are more familiar with geometry modeling than with fatigue simulation software.</a:t>
            </a:r>
          </a:p>
          <a:p>
            <a:pPr marL="401638" indent="-401638" algn="just" fontAlgn="ctr"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accent1"/>
                </a:solidFill>
              </a:rPr>
              <a:t>For simulation to expand beyond a small pool of expert and become more mainstream, software must be more accessible.</a:t>
            </a:r>
          </a:p>
          <a:p>
            <a:pPr marL="0" indent="0" algn="just" fontAlgn="ctr"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5C3B15-0ACD-4E51-96CE-488F59A3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7389"/>
            <a:ext cx="4114800" cy="365125"/>
          </a:xfrm>
        </p:spPr>
        <p:txBody>
          <a:bodyPr/>
          <a:lstStyle/>
          <a:p>
            <a:r>
              <a:rPr lang="en-US" dirty="0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62170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9AB28-24EA-40D1-90B4-5818A6401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  <a:cs typeface="Arial" panose="020B0604020202020204" pitchFamily="34" charset="0"/>
              </a:rPr>
              <a:t>Top-Bottom vs. Bottom-Up approach</a:t>
            </a:r>
            <a:br>
              <a:rPr lang="en-US" sz="4000" u="sng" dirty="0">
                <a:latin typeface="Garamond" panose="02020404030301010803" pitchFamily="18" charset="0"/>
                <a:cs typeface="Arial" panose="020B0604020202020204" pitchFamily="34" charset="0"/>
              </a:rPr>
            </a:br>
            <a:endParaRPr lang="en-US" sz="4000" u="sng" dirty="0">
              <a:latin typeface="Garamond" panose="02020404030301010803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A6AAB-04C9-4D88-A6A0-77FC80DE9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18469"/>
            <a:ext cx="5157787" cy="82391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Top-Bottom Approach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6E491-E01D-4126-AA41-2E233B9B5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1" y="2042380"/>
            <a:ext cx="5329237" cy="4450495"/>
          </a:xfrm>
        </p:spPr>
        <p:txBody>
          <a:bodyPr>
            <a:normAutofit lnSpcReduction="10000"/>
          </a:bodyPr>
          <a:lstStyle/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Top-Bottom approach </a:t>
            </a:r>
            <a:r>
              <a:rPr lang="en-US" sz="2600" i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(large companies)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uses simulation and physical testing in tandem.</a:t>
            </a:r>
          </a:p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Existing software are costly, complex and require expert personnel at every step of the analysis.</a:t>
            </a:r>
          </a:p>
          <a:p>
            <a:endParaRPr lang="en-US" sz="9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Barrier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: Small and medium manufactures/suppliers </a:t>
            </a:r>
            <a:r>
              <a:rPr lang="en-US" sz="2600" u="sng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cannot afford such approach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and often overdesign their products to avoid failure.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466739-FB24-4CCC-85BE-44DB1BDCA2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218469"/>
            <a:ext cx="5183188" cy="82391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Bottom-Up Approach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5B680E-D651-4CE5-B23F-D15C3C406C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3" y="2042380"/>
            <a:ext cx="5757934" cy="4450495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Can facilitate Top-Bottom approach.</a:t>
            </a:r>
          </a:p>
          <a:p>
            <a:endParaRPr lang="en-US" sz="8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Roadblocks: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According to </a:t>
            </a:r>
            <a:r>
              <a:rPr lang="en-US" sz="2600" i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Forbes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many engineering graduates don’t have design confidence and knowhow, in particular in fatigue analysis.</a:t>
            </a:r>
          </a:p>
          <a:p>
            <a:endParaRPr lang="en-US" sz="9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  <a:p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  <a:cs typeface="Arial" panose="020B0604020202020204" pitchFamily="34" charset="0"/>
              </a:rPr>
              <a:t>Solution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  <a:cs typeface="Arial" panose="020B0604020202020204" pitchFamily="34" charset="0"/>
              </a:rPr>
              <a:t>: need to have a fatigue tool conducive 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  <a:cs typeface="Arial" panose="020B0604020202020204" pitchFamily="34" charset="0"/>
              </a:rPr>
              <a:t>Classroom environment, and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Garamond" panose="02020404030301010803" pitchFamily="18" charset="0"/>
                <a:cs typeface="Arial" panose="020B0604020202020204" pitchFamily="34" charset="0"/>
              </a:rPr>
              <a:t>Initial material selection and conceptual phase of fatigue analysis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DEA477-8193-428D-B217-7770F20C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14256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34ADB7-ECB7-4D30-AE93-4B31D0FC64AC}"/>
              </a:ext>
            </a:extLst>
          </p:cNvPr>
          <p:cNvSpPr txBox="1">
            <a:spLocks/>
          </p:cNvSpPr>
          <p:nvPr/>
        </p:nvSpPr>
        <p:spPr>
          <a:xfrm>
            <a:off x="1208832" y="225633"/>
            <a:ext cx="9354674" cy="1143000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4000" b="1" dirty="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Bridging theory with industry application </a:t>
            </a:r>
            <a:br>
              <a:rPr lang="en-US" sz="4000" b="1" dirty="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rPr>
            </a:br>
            <a:endParaRPr lang="en-US" sz="40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31A9A3-D12B-4415-A311-60F865A1F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690" y="2691491"/>
            <a:ext cx="2743200" cy="18297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60788-2BCB-482A-85C5-5CEC936D8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774" y="2693059"/>
            <a:ext cx="2743200" cy="1828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6F84DF-DA42-4D7A-AB1D-3D0B728B2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760" y="858680"/>
            <a:ext cx="7056818" cy="183359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97A4DD7-A530-4124-A9CC-26CDF96954BA}"/>
              </a:ext>
            </a:extLst>
          </p:cNvPr>
          <p:cNvSpPr txBox="1">
            <a:spLocks/>
          </p:cNvSpPr>
          <p:nvPr/>
        </p:nvSpPr>
        <p:spPr>
          <a:xfrm>
            <a:off x="2123690" y="4595692"/>
            <a:ext cx="8302806" cy="1598240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Easy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to use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Interactive: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step-by-step approach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Informative:</a:t>
            </a:r>
            <a:r>
              <a:rPr lang="en-US" sz="2400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explains classroom theory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Cloud-Based: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accessible anywhere, anytime, and on any device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Play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without manual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D48D65-383C-4866-A166-7BEEA9CC10C1}"/>
              </a:ext>
            </a:extLst>
          </p:cNvPr>
          <p:cNvSpPr txBox="1"/>
          <p:nvPr/>
        </p:nvSpPr>
        <p:spPr>
          <a:xfrm>
            <a:off x="5049220" y="1011913"/>
            <a:ext cx="200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Fatigue Tool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DDD54F-C92F-4016-89CA-CD7E18AF9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4587" y="6492875"/>
            <a:ext cx="4114800" cy="365125"/>
          </a:xfrm>
        </p:spPr>
        <p:txBody>
          <a:bodyPr/>
          <a:lstStyle/>
          <a:p>
            <a:r>
              <a:rPr lang="en-US" dirty="0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418042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D5CDC1-6A2C-41FC-B920-1D478D3F7154}"/>
              </a:ext>
            </a:extLst>
          </p:cNvPr>
          <p:cNvSpPr txBox="1">
            <a:spLocks/>
          </p:cNvSpPr>
          <p:nvPr/>
        </p:nvSpPr>
        <p:spPr>
          <a:xfrm>
            <a:off x="838200" y="963877"/>
            <a:ext cx="3494362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400" b="1" u="sng" kern="1200" dirty="0">
                <a:latin typeface="Garamond" panose="02020404030301010803" pitchFamily="18" charset="0"/>
              </a:rPr>
              <a:t>4 Easy Steps</a:t>
            </a:r>
          </a:p>
        </p:txBody>
      </p:sp>
      <p:cxnSp>
        <p:nvCxnSpPr>
          <p:cNvPr id="16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31D5325-0021-40D8-9E83-72BC248296F2}"/>
              </a:ext>
            </a:extLst>
          </p:cNvPr>
          <p:cNvSpPr txBox="1">
            <a:spLocks/>
          </p:cNvSpPr>
          <p:nvPr/>
        </p:nvSpPr>
        <p:spPr>
          <a:xfrm>
            <a:off x="5266334" y="813683"/>
            <a:ext cx="5896031" cy="5230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Step 1. Select Material 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(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Select from the five different materials with an additional option of custom material data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) </a:t>
            </a:r>
          </a:p>
          <a:p>
            <a:pPr algn="l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Step 2. Specimen </a:t>
            </a:r>
          </a:p>
          <a:p>
            <a:pPr algn="l"/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(Smooth/ Notched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)</a:t>
            </a:r>
          </a:p>
          <a:p>
            <a:pPr algn="l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Step 3. Loading Selection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(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Constant amplitude loading/Block loading/Spectrum loading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)</a:t>
            </a:r>
          </a:p>
          <a:p>
            <a:pPr algn="l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Step 4. Life Prediction Graph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(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Stress approach/Strain-Morrow approach/SWT approach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3A20A7-E4A6-4CF7-A0E0-243812B94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677" y="2533815"/>
            <a:ext cx="365133" cy="6242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8ECD11-ACD9-4F92-98B0-4AED6B477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474" y="2533815"/>
            <a:ext cx="365133" cy="6242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C3C4C46-367F-4D30-936F-95118BBF2B99}"/>
              </a:ext>
            </a:extLst>
          </p:cNvPr>
          <p:cNvSpPr txBox="1"/>
          <p:nvPr/>
        </p:nvSpPr>
        <p:spPr>
          <a:xfrm>
            <a:off x="8005916" y="2353056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Garamond" panose="02020404030301010803" pitchFamily="18" charset="0"/>
              </a:rPr>
              <a:t>Smooth</a:t>
            </a:r>
            <a:endParaRPr lang="en-US" sz="8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8A047B-073D-448A-B721-F1FBD39C7459}"/>
              </a:ext>
            </a:extLst>
          </p:cNvPr>
          <p:cNvSpPr txBox="1"/>
          <p:nvPr/>
        </p:nvSpPr>
        <p:spPr>
          <a:xfrm>
            <a:off x="8708058" y="2353056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Garamond" panose="02020404030301010803" pitchFamily="18" charset="0"/>
              </a:rPr>
              <a:t>Notched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66EC97-E40C-4C00-B6F3-FDF279CC5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19656"/>
            <a:ext cx="4114800" cy="365125"/>
          </a:xfrm>
        </p:spPr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2041887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D61A7B-97AC-45D8-A201-CB26DC9615AA}"/>
              </a:ext>
            </a:extLst>
          </p:cNvPr>
          <p:cNvSpPr/>
          <p:nvPr/>
        </p:nvSpPr>
        <p:spPr>
          <a:xfrm>
            <a:off x="1577888" y="394407"/>
            <a:ext cx="90362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Garamond" panose="02020404030301010803" pitchFamily="18" charset="0"/>
              </a:rPr>
              <a:t>An interactive Web-based fatigue </a:t>
            </a:r>
          </a:p>
          <a:p>
            <a:pPr algn="ctr"/>
            <a:r>
              <a:rPr lang="en-US" sz="4000" b="1" dirty="0">
                <a:latin typeface="Garamond" panose="02020404030301010803" pitchFamily="18" charset="0"/>
              </a:rPr>
              <a:t>analysis tool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2CD065-90D7-4B4A-95B8-7FDED7F0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4A6A18-FEA6-4BED-833B-5F2A7C510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01" y="336323"/>
            <a:ext cx="11725952" cy="61272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626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C52BF0-72B1-4C27-8F95-5EA77B9D24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96" y="1032462"/>
            <a:ext cx="5382504" cy="5300168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99680169-51A0-44EF-B25F-55A442D5C08B}"/>
              </a:ext>
            </a:extLst>
          </p:cNvPr>
          <p:cNvSpPr/>
          <p:nvPr/>
        </p:nvSpPr>
        <p:spPr>
          <a:xfrm rot="1847573">
            <a:off x="12645936" y="4487262"/>
            <a:ext cx="616472" cy="2094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98738E-931D-45E7-B4CC-57CB820F2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917" y="1046561"/>
            <a:ext cx="4353083" cy="10904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53CD72-8C2C-4E5D-8C6D-B5B8E6105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917" y="4064992"/>
            <a:ext cx="4353083" cy="22697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AAFC91-664C-4CBA-B14E-7472CFF5791A}"/>
              </a:ext>
            </a:extLst>
          </p:cNvPr>
          <p:cNvSpPr txBox="1"/>
          <p:nvPr/>
        </p:nvSpPr>
        <p:spPr>
          <a:xfrm>
            <a:off x="713496" y="323097"/>
            <a:ext cx="4942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</a:rPr>
              <a:t>Step 1: Select Material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57E6AA-04F3-423C-AAB7-D55972D90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327" y="2117234"/>
            <a:ext cx="2352262" cy="196749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36608D-F127-49AF-BBBA-527DA48B5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2627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59 0.30879 L -0.94753 -0.1289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56" y="-2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69CFCA-7B2E-404F-99F2-174287489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16" y="1060877"/>
            <a:ext cx="5710106" cy="5157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A0577C1C-5297-48DD-9A56-B6C762725688}"/>
              </a:ext>
            </a:extLst>
          </p:cNvPr>
          <p:cNvSpPr/>
          <p:nvPr/>
        </p:nvSpPr>
        <p:spPr>
          <a:xfrm rot="8391013">
            <a:off x="1897402" y="7104769"/>
            <a:ext cx="576214" cy="2455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9EAF73B-00DA-417B-AD95-161060917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999" y="1065928"/>
            <a:ext cx="5249585" cy="51577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CB37BF-971A-47AA-95A7-6AB4E3A1A18F}"/>
              </a:ext>
            </a:extLst>
          </p:cNvPr>
          <p:cNvSpPr txBox="1"/>
          <p:nvPr/>
        </p:nvSpPr>
        <p:spPr>
          <a:xfrm>
            <a:off x="598416" y="331561"/>
            <a:ext cx="4020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u="sng" dirty="0">
                <a:latin typeface="Garamond" panose="02020404030301010803" pitchFamily="18" charset="0"/>
              </a:rPr>
              <a:t>Step 2: Specimen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685598-9675-4924-B569-EFB32C40CDC3}"/>
              </a:ext>
            </a:extLst>
          </p:cNvPr>
          <p:cNvSpPr txBox="1"/>
          <p:nvPr/>
        </p:nvSpPr>
        <p:spPr>
          <a:xfrm flipH="1">
            <a:off x="4942505" y="476102"/>
            <a:ext cx="3650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Smooth Component</a:t>
            </a:r>
            <a:r>
              <a:rPr lang="en-US" sz="3200" b="1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2FFFC6-F6C2-4D92-9DEC-B8926E75E7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999" y="1060875"/>
            <a:ext cx="5249585" cy="51577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5A12AD-659D-499A-A26C-87B93CA2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262175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875 -0.01041 L -0.04089 -0.73495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1" y="-3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7D589-5584-4529-86F4-0A56D42BE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18" y="894192"/>
            <a:ext cx="5268282" cy="51497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11374123-0BA3-498F-A21F-A2E3E98D0D47}"/>
              </a:ext>
            </a:extLst>
          </p:cNvPr>
          <p:cNvSpPr/>
          <p:nvPr/>
        </p:nvSpPr>
        <p:spPr>
          <a:xfrm rot="7293604">
            <a:off x="1288123" y="7175703"/>
            <a:ext cx="605126" cy="2462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99632357-87B6-48FF-9CE5-B43095CA9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412" y="894192"/>
            <a:ext cx="5498139" cy="51497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DF15D6-516D-4AAD-AB7D-F941D27A46F1}"/>
              </a:ext>
            </a:extLst>
          </p:cNvPr>
          <p:cNvSpPr txBox="1"/>
          <p:nvPr/>
        </p:nvSpPr>
        <p:spPr>
          <a:xfrm flipH="1">
            <a:off x="4146859" y="309417"/>
            <a:ext cx="3969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Notched Component</a:t>
            </a:r>
            <a:r>
              <a:rPr lang="en-US" sz="3200" b="1" dirty="0"/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E72C27-4D45-4C3B-848B-F9F2E556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WESTERN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75253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117 0.00023 L 0.20807 -0.76227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9" y="-3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528</Words>
  <Application>Microsoft Office PowerPoint</Application>
  <PresentationFormat>Widescreen</PresentationFormat>
  <Paragraphs>145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Garamond</vt:lpstr>
      <vt:lpstr>Wingdings</vt:lpstr>
      <vt:lpstr>Office Theme</vt:lpstr>
      <vt:lpstr>1_Office Theme</vt:lpstr>
      <vt:lpstr>PowerPoint Presentation</vt:lpstr>
      <vt:lpstr>Motivation</vt:lpstr>
      <vt:lpstr>Top-Bottom vs. Bottom-Up approach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Suraj Nikam</dc:creator>
  <cp:lastModifiedBy>Suraj Nikam</cp:lastModifiedBy>
  <cp:revision>68</cp:revision>
  <dcterms:created xsi:type="dcterms:W3CDTF">2019-03-25T22:16:09Z</dcterms:created>
  <dcterms:modified xsi:type="dcterms:W3CDTF">2019-04-15T19:40:03Z</dcterms:modified>
</cp:coreProperties>
</file>